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57" r:id="rId2"/>
    <p:sldId id="260" r:id="rId3"/>
    <p:sldId id="261" r:id="rId4"/>
    <p:sldId id="262" r:id="rId5"/>
    <p:sldId id="263" r:id="rId6"/>
    <p:sldId id="264" r:id="rId7"/>
    <p:sldId id="265" r:id="rId8"/>
    <p:sldId id="266" r:id="rId9"/>
    <p:sldId id="267" r:id="rId10"/>
    <p:sldId id="268" r:id="rId11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53" d="100"/>
          <a:sy n="53" d="100"/>
        </p:scale>
        <p:origin x="-111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39A1CE9-C210-4AAB-BEAD-B0F68DE12FE8}" type="datetimeFigureOut">
              <a:rPr lang="fr-FR" smtClean="0"/>
              <a:pPr/>
              <a:t>27/10/2013</a:t>
            </a:fld>
            <a:endParaRPr lang="fr-F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C8236B6-8448-4B94-B3CC-B46F9F7DF617}" type="slidenum">
              <a:rPr lang="fr-FR" smtClean="0"/>
              <a:pPr/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CF1B77-AFD3-449D-9DBE-9EDD9DD0B26F}" type="slidenum">
              <a:rPr lang="fr-FR" smtClean="0"/>
              <a:pPr/>
              <a:t>5</a:t>
            </a:fld>
            <a:endParaRPr lang="fr-F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fr-FR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fr-F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F1F1C-9030-4474-843E-CA90C555F071}" type="datetimeFigureOut">
              <a:rPr lang="fr-FR" smtClean="0"/>
              <a:pPr/>
              <a:t>27/10/2013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59D9AC-78E2-49EB-8AB0-708350A7B29A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r-F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F1F1C-9030-4474-843E-CA90C555F071}" type="datetimeFigureOut">
              <a:rPr lang="fr-FR" smtClean="0"/>
              <a:pPr/>
              <a:t>27/10/2013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59D9AC-78E2-49EB-8AB0-708350A7B29A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fr-F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F1F1C-9030-4474-843E-CA90C555F071}" type="datetimeFigureOut">
              <a:rPr lang="fr-FR" smtClean="0"/>
              <a:pPr/>
              <a:t>27/10/2013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59D9AC-78E2-49EB-8AB0-708350A7B29A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r-F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F1F1C-9030-4474-843E-CA90C555F071}" type="datetimeFigureOut">
              <a:rPr lang="fr-FR" smtClean="0"/>
              <a:pPr/>
              <a:t>27/10/2013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59D9AC-78E2-49EB-8AB0-708350A7B29A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fr-F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F1F1C-9030-4474-843E-CA90C555F071}" type="datetimeFigureOut">
              <a:rPr lang="fr-FR" smtClean="0"/>
              <a:pPr/>
              <a:t>27/10/2013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59D9AC-78E2-49EB-8AB0-708350A7B29A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r-FR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F1F1C-9030-4474-843E-CA90C555F071}" type="datetimeFigureOut">
              <a:rPr lang="fr-FR" smtClean="0"/>
              <a:pPr/>
              <a:t>27/10/2013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59D9AC-78E2-49EB-8AB0-708350A7B29A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fr-F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F1F1C-9030-4474-843E-CA90C555F071}" type="datetimeFigureOut">
              <a:rPr lang="fr-FR" smtClean="0"/>
              <a:pPr/>
              <a:t>27/10/2013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59D9AC-78E2-49EB-8AB0-708350A7B29A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r-FR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F1F1C-9030-4474-843E-CA90C555F071}" type="datetimeFigureOut">
              <a:rPr lang="fr-FR" smtClean="0"/>
              <a:pPr/>
              <a:t>27/10/2013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59D9AC-78E2-49EB-8AB0-708350A7B29A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F1F1C-9030-4474-843E-CA90C555F071}" type="datetimeFigureOut">
              <a:rPr lang="fr-FR" smtClean="0"/>
              <a:pPr/>
              <a:t>27/10/2013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59D9AC-78E2-49EB-8AB0-708350A7B29A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fr-F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F1F1C-9030-4474-843E-CA90C555F071}" type="datetimeFigureOut">
              <a:rPr lang="fr-FR" smtClean="0"/>
              <a:pPr/>
              <a:t>27/10/2013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59D9AC-78E2-49EB-8AB0-708350A7B29A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fr-F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F1F1C-9030-4474-843E-CA90C555F071}" type="datetimeFigureOut">
              <a:rPr lang="fr-FR" smtClean="0"/>
              <a:pPr/>
              <a:t>27/10/2013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59D9AC-78E2-49EB-8AB0-708350A7B29A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fr-F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7F1F1C-9030-4474-843E-CA90C555F071}" type="datetimeFigureOut">
              <a:rPr lang="fr-FR" smtClean="0"/>
              <a:pPr/>
              <a:t>27/10/2013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959D9AC-78E2-49EB-8AB0-708350A7B29A}" type="slidenum">
              <a:rPr lang="fr-FR" smtClean="0"/>
              <a:pPr/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.jpeg"/><Relationship Id="rId4" Type="http://schemas.openxmlformats.org/officeDocument/2006/relationships/audio" Target="../media/audio3.wav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Image 16" descr="emsc0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714348" y="500042"/>
            <a:ext cx="3143272" cy="642942"/>
          </a:xfrm>
          <a:prstGeom prst="rect">
            <a:avLst/>
          </a:prstGeom>
          <a:effectLst>
            <a:glow rad="1397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 rtl="1"/>
            <a:r>
              <a:rPr lang="ar-DZ" sz="2400" b="1" dirty="0" smtClean="0"/>
              <a:t>تحديد الغرض من الاختبار</a:t>
            </a:r>
            <a:endParaRPr lang="fr-FR" sz="2400" b="1" dirty="0"/>
          </a:p>
        </p:txBody>
      </p:sp>
      <p:sp>
        <p:nvSpPr>
          <p:cNvPr id="5" name="Rectangle 4"/>
          <p:cNvSpPr/>
          <p:nvPr/>
        </p:nvSpPr>
        <p:spPr>
          <a:xfrm>
            <a:off x="714348" y="2214554"/>
            <a:ext cx="3143272" cy="642942"/>
          </a:xfrm>
          <a:prstGeom prst="rect">
            <a:avLst/>
          </a:prstGeom>
          <a:effectLst>
            <a:glow rad="1397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 rtl="1"/>
            <a:r>
              <a:rPr lang="ar-DZ" sz="2400" b="1" dirty="0" smtClean="0"/>
              <a:t>صياغة الأهداف</a:t>
            </a:r>
            <a:endParaRPr lang="fr-FR" sz="2400" b="1" dirty="0"/>
          </a:p>
        </p:txBody>
      </p:sp>
      <p:sp>
        <p:nvSpPr>
          <p:cNvPr id="6" name="Rectangle 5"/>
          <p:cNvSpPr/>
          <p:nvPr/>
        </p:nvSpPr>
        <p:spPr>
          <a:xfrm>
            <a:off x="714348" y="1357298"/>
            <a:ext cx="3143272" cy="642942"/>
          </a:xfrm>
          <a:prstGeom prst="rect">
            <a:avLst/>
          </a:prstGeom>
          <a:effectLst>
            <a:glow rad="1397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 rtl="1"/>
            <a:r>
              <a:rPr lang="ar-DZ" sz="2400" b="1" dirty="0" smtClean="0"/>
              <a:t>تحديد الموضوعات </a:t>
            </a:r>
            <a:endParaRPr lang="fr-FR" sz="2400" b="1" dirty="0"/>
          </a:p>
        </p:txBody>
      </p:sp>
      <p:sp>
        <p:nvSpPr>
          <p:cNvPr id="7" name="Rectangle 6"/>
          <p:cNvSpPr/>
          <p:nvPr/>
        </p:nvSpPr>
        <p:spPr>
          <a:xfrm>
            <a:off x="714348" y="3071810"/>
            <a:ext cx="3143272" cy="642942"/>
          </a:xfrm>
          <a:prstGeom prst="rect">
            <a:avLst/>
          </a:prstGeom>
          <a:effectLst>
            <a:glow rad="1397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 rtl="1"/>
            <a:r>
              <a:rPr lang="ar-DZ" sz="2400" b="1" dirty="0" smtClean="0"/>
              <a:t>إعداد جدول المواصفات</a:t>
            </a:r>
            <a:endParaRPr lang="fr-FR" sz="2400" b="1" dirty="0"/>
          </a:p>
        </p:txBody>
      </p:sp>
      <p:sp>
        <p:nvSpPr>
          <p:cNvPr id="8" name="Ellipse 7"/>
          <p:cNvSpPr/>
          <p:nvPr/>
        </p:nvSpPr>
        <p:spPr>
          <a:xfrm>
            <a:off x="5357818" y="2143116"/>
            <a:ext cx="3571900" cy="1785950"/>
          </a:xfrm>
          <a:prstGeom prst="ellipse">
            <a:avLst/>
          </a:prstGeom>
          <a:effectLst>
            <a:glow rad="1016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 rtl="1"/>
            <a:r>
              <a:rPr lang="ar-DZ" sz="3200" b="1" dirty="0" smtClean="0"/>
              <a:t>خطوات بناء الاختبار التحصيلي</a:t>
            </a:r>
            <a:endParaRPr lang="fr-FR" sz="3200" b="1" dirty="0"/>
          </a:p>
        </p:txBody>
      </p:sp>
      <p:cxnSp>
        <p:nvCxnSpPr>
          <p:cNvPr id="9" name="Connecteur droit avec flèche 8"/>
          <p:cNvCxnSpPr>
            <a:stCxn id="8" idx="2"/>
            <a:endCxn id="4" idx="3"/>
          </p:cNvCxnSpPr>
          <p:nvPr/>
        </p:nvCxnSpPr>
        <p:spPr>
          <a:xfrm rot="10800000">
            <a:off x="3857620" y="821513"/>
            <a:ext cx="1500198" cy="221457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0" name="Connecteur droit avec flèche 9"/>
          <p:cNvCxnSpPr>
            <a:stCxn id="8" idx="2"/>
            <a:endCxn id="6" idx="3"/>
          </p:cNvCxnSpPr>
          <p:nvPr/>
        </p:nvCxnSpPr>
        <p:spPr>
          <a:xfrm rot="10800000">
            <a:off x="3857620" y="1678769"/>
            <a:ext cx="1500198" cy="135732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1" name="Connecteur droit avec flèche 10"/>
          <p:cNvCxnSpPr>
            <a:stCxn id="8" idx="2"/>
            <a:endCxn id="5" idx="3"/>
          </p:cNvCxnSpPr>
          <p:nvPr/>
        </p:nvCxnSpPr>
        <p:spPr>
          <a:xfrm rot="10800000">
            <a:off x="3857620" y="2536025"/>
            <a:ext cx="1500198" cy="50006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2" name="Connecteur droit avec flèche 11"/>
          <p:cNvCxnSpPr>
            <a:stCxn id="8" idx="2"/>
            <a:endCxn id="7" idx="3"/>
          </p:cNvCxnSpPr>
          <p:nvPr/>
        </p:nvCxnSpPr>
        <p:spPr>
          <a:xfrm rot="10800000" flipV="1">
            <a:off x="3857620" y="3036091"/>
            <a:ext cx="1500198" cy="35719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3" name="Rectangle 12"/>
          <p:cNvSpPr/>
          <p:nvPr/>
        </p:nvSpPr>
        <p:spPr>
          <a:xfrm>
            <a:off x="714348" y="4000504"/>
            <a:ext cx="3143272" cy="714380"/>
          </a:xfrm>
          <a:prstGeom prst="rect">
            <a:avLst/>
          </a:prstGeom>
          <a:effectLst>
            <a:glow rad="1397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 rtl="1"/>
            <a:r>
              <a:rPr lang="ar-DZ" sz="2400" b="1" dirty="0" smtClean="0"/>
              <a:t>صياغة فقرات الاختبار</a:t>
            </a:r>
            <a:endParaRPr lang="fr-FR" sz="2400" b="1" dirty="0"/>
          </a:p>
        </p:txBody>
      </p:sp>
      <p:sp>
        <p:nvSpPr>
          <p:cNvPr id="14" name="Rectangle 13"/>
          <p:cNvSpPr/>
          <p:nvPr/>
        </p:nvSpPr>
        <p:spPr>
          <a:xfrm>
            <a:off x="714348" y="5000636"/>
            <a:ext cx="3143272" cy="785818"/>
          </a:xfrm>
          <a:prstGeom prst="rect">
            <a:avLst/>
          </a:prstGeom>
          <a:effectLst>
            <a:glow rad="1397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 rtl="1"/>
            <a:r>
              <a:rPr lang="ar-DZ" sz="2400" b="1" dirty="0" smtClean="0"/>
              <a:t>مراجعة أسئلة الاختبار</a:t>
            </a:r>
            <a:endParaRPr lang="fr-FR" sz="2400" b="1" dirty="0"/>
          </a:p>
        </p:txBody>
      </p:sp>
      <p:cxnSp>
        <p:nvCxnSpPr>
          <p:cNvPr id="15" name="Connecteur droit avec flèche 14"/>
          <p:cNvCxnSpPr>
            <a:stCxn id="8" idx="2"/>
            <a:endCxn id="13" idx="3"/>
          </p:cNvCxnSpPr>
          <p:nvPr/>
        </p:nvCxnSpPr>
        <p:spPr>
          <a:xfrm rot="10800000" flipV="1">
            <a:off x="3857620" y="3036090"/>
            <a:ext cx="1500198" cy="1321603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6" name="Connecteur droit avec flèche 15"/>
          <p:cNvCxnSpPr>
            <a:stCxn id="8" idx="2"/>
            <a:endCxn id="14" idx="3"/>
          </p:cNvCxnSpPr>
          <p:nvPr/>
        </p:nvCxnSpPr>
        <p:spPr>
          <a:xfrm rot="10800000" flipV="1">
            <a:off x="3857620" y="3036091"/>
            <a:ext cx="1500198" cy="235745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 descr="emsc01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Ellipse 4"/>
          <p:cNvSpPr/>
          <p:nvPr/>
        </p:nvSpPr>
        <p:spPr>
          <a:xfrm>
            <a:off x="3357554" y="2928934"/>
            <a:ext cx="2428892" cy="1785950"/>
          </a:xfrm>
          <a:prstGeom prst="ellipse">
            <a:avLst/>
          </a:prstGeom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 rtl="1">
              <a:buNone/>
            </a:pPr>
            <a:r>
              <a:rPr lang="ar-DZ" sz="3200" b="1" dirty="0" smtClean="0">
                <a:cs typeface="Arabic Transparent" pitchFamily="2" charset="-78"/>
              </a:rPr>
              <a:t>مواصفات الاختبار الجيد</a:t>
            </a:r>
          </a:p>
        </p:txBody>
      </p:sp>
      <p:sp>
        <p:nvSpPr>
          <p:cNvPr id="6" name="Ellipse 5"/>
          <p:cNvSpPr/>
          <p:nvPr/>
        </p:nvSpPr>
        <p:spPr>
          <a:xfrm>
            <a:off x="571472" y="4071942"/>
            <a:ext cx="2071702" cy="1714512"/>
          </a:xfrm>
          <a:prstGeom prst="ellipse">
            <a:avLst/>
          </a:prstGeom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 rtl="1"/>
            <a:r>
              <a:rPr lang="ar-DZ" sz="2800" dirty="0" smtClean="0">
                <a:solidFill>
                  <a:schemeClr val="tx1"/>
                </a:solidFill>
                <a:cs typeface="Arabic Transparent" pitchFamily="2" charset="-78"/>
              </a:rPr>
              <a:t>الشمولية</a:t>
            </a:r>
            <a:endParaRPr lang="fr-FR" sz="2800" dirty="0">
              <a:solidFill>
                <a:schemeClr val="tx1"/>
              </a:solidFill>
            </a:endParaRPr>
          </a:p>
        </p:txBody>
      </p:sp>
      <p:sp>
        <p:nvSpPr>
          <p:cNvPr id="7" name="Ellipse 6"/>
          <p:cNvSpPr/>
          <p:nvPr/>
        </p:nvSpPr>
        <p:spPr>
          <a:xfrm>
            <a:off x="6572264" y="2071678"/>
            <a:ext cx="2286016" cy="1428760"/>
          </a:xfrm>
          <a:prstGeom prst="ellipse">
            <a:avLst/>
          </a:prstGeom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 rtl="1"/>
            <a:r>
              <a:rPr lang="ar-DZ" sz="2800" dirty="0" smtClean="0">
                <a:solidFill>
                  <a:schemeClr val="tx1"/>
                </a:solidFill>
                <a:cs typeface="Arabic Transparent" pitchFamily="2" charset="-78"/>
              </a:rPr>
              <a:t>الثبات</a:t>
            </a:r>
            <a:endParaRPr lang="fr-FR" sz="2800" dirty="0">
              <a:solidFill>
                <a:schemeClr val="tx1"/>
              </a:solidFill>
            </a:endParaRPr>
          </a:p>
        </p:txBody>
      </p:sp>
      <p:sp>
        <p:nvSpPr>
          <p:cNvPr id="8" name="Ellipse 7"/>
          <p:cNvSpPr/>
          <p:nvPr/>
        </p:nvSpPr>
        <p:spPr>
          <a:xfrm>
            <a:off x="3286116" y="214290"/>
            <a:ext cx="2357454" cy="1500198"/>
          </a:xfrm>
          <a:prstGeom prst="ellipse">
            <a:avLst/>
          </a:prstGeom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 rtl="1"/>
            <a:r>
              <a:rPr lang="ar-DZ" sz="2800" dirty="0" smtClean="0">
                <a:solidFill>
                  <a:schemeClr val="tx1"/>
                </a:solidFill>
                <a:cs typeface="Arabic Transparent" pitchFamily="2" charset="-78"/>
              </a:rPr>
              <a:t>الصدق</a:t>
            </a:r>
            <a:endParaRPr lang="fr-FR" sz="2800" dirty="0">
              <a:solidFill>
                <a:schemeClr val="tx1"/>
              </a:solidFill>
            </a:endParaRPr>
          </a:p>
        </p:txBody>
      </p:sp>
      <p:sp>
        <p:nvSpPr>
          <p:cNvPr id="9" name="Ellipse 8"/>
          <p:cNvSpPr/>
          <p:nvPr/>
        </p:nvSpPr>
        <p:spPr>
          <a:xfrm>
            <a:off x="285720" y="1785926"/>
            <a:ext cx="2357454" cy="1571636"/>
          </a:xfrm>
          <a:prstGeom prst="ellipse">
            <a:avLst/>
          </a:prstGeom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 rtl="1"/>
            <a:r>
              <a:rPr lang="ar-DZ" sz="2800" dirty="0" smtClean="0">
                <a:solidFill>
                  <a:schemeClr val="tx1"/>
                </a:solidFill>
                <a:cs typeface="Arial" charset="0"/>
              </a:rPr>
              <a:t>التمييز</a:t>
            </a:r>
            <a:endParaRPr lang="fr-FR" sz="2800" dirty="0">
              <a:solidFill>
                <a:schemeClr val="tx1"/>
              </a:solidFill>
            </a:endParaRPr>
          </a:p>
        </p:txBody>
      </p:sp>
      <p:sp>
        <p:nvSpPr>
          <p:cNvPr id="10" name="Ellipse 9"/>
          <p:cNvSpPr/>
          <p:nvPr/>
        </p:nvSpPr>
        <p:spPr>
          <a:xfrm>
            <a:off x="6643702" y="4357694"/>
            <a:ext cx="2286016" cy="1714512"/>
          </a:xfrm>
          <a:prstGeom prst="ellipse">
            <a:avLst/>
          </a:prstGeom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 rtl="1"/>
            <a:r>
              <a:rPr lang="ar-DZ" sz="2800" dirty="0" smtClean="0">
                <a:solidFill>
                  <a:schemeClr val="tx1"/>
                </a:solidFill>
                <a:cs typeface="Arabic Transparent" pitchFamily="2" charset="-78"/>
              </a:rPr>
              <a:t>الموضوعية</a:t>
            </a:r>
            <a:endParaRPr lang="fr-FR" sz="2800" dirty="0">
              <a:solidFill>
                <a:schemeClr val="tx1"/>
              </a:solidFill>
            </a:endParaRPr>
          </a:p>
        </p:txBody>
      </p:sp>
      <p:cxnSp>
        <p:nvCxnSpPr>
          <p:cNvPr id="11" name="Connecteur droit avec flèche 10"/>
          <p:cNvCxnSpPr>
            <a:stCxn id="5" idx="3"/>
            <a:endCxn id="6" idx="6"/>
          </p:cNvCxnSpPr>
          <p:nvPr/>
        </p:nvCxnSpPr>
        <p:spPr>
          <a:xfrm rot="5400000">
            <a:off x="2940286" y="4156227"/>
            <a:ext cx="475860" cy="1070083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2" name="Connecteur droit avec flèche 11"/>
          <p:cNvCxnSpPr>
            <a:endCxn id="10" idx="2"/>
          </p:cNvCxnSpPr>
          <p:nvPr/>
        </p:nvCxnSpPr>
        <p:spPr>
          <a:xfrm rot="16200000" flipH="1">
            <a:off x="5643571" y="4214819"/>
            <a:ext cx="1000132" cy="100013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3" name="Connecteur droit avec flèche 12"/>
          <p:cNvCxnSpPr>
            <a:stCxn id="5" idx="0"/>
            <a:endCxn id="8" idx="4"/>
          </p:cNvCxnSpPr>
          <p:nvPr/>
        </p:nvCxnSpPr>
        <p:spPr>
          <a:xfrm rot="16200000" flipV="1">
            <a:off x="3911199" y="2268132"/>
            <a:ext cx="1214446" cy="107157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4" name="Connecteur droit avec flèche 13"/>
          <p:cNvCxnSpPr>
            <a:stCxn id="5" idx="2"/>
            <a:endCxn id="9" idx="6"/>
          </p:cNvCxnSpPr>
          <p:nvPr/>
        </p:nvCxnSpPr>
        <p:spPr>
          <a:xfrm rot="10800000">
            <a:off x="2643174" y="2571745"/>
            <a:ext cx="714380" cy="1250165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5" name="Connecteur droit avec flèche 14"/>
          <p:cNvCxnSpPr>
            <a:stCxn id="5" idx="6"/>
            <a:endCxn id="7" idx="2"/>
          </p:cNvCxnSpPr>
          <p:nvPr/>
        </p:nvCxnSpPr>
        <p:spPr>
          <a:xfrm flipV="1">
            <a:off x="5786446" y="2786058"/>
            <a:ext cx="785818" cy="1035851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shreg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reeze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reeze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reeze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reeze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3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3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3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reeze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 descr="01198326894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0"/>
            <a:ext cx="9144001" cy="6858000"/>
          </a:xfrm>
          <a:prstGeom prst="rect">
            <a:avLst/>
          </a:prstGeom>
        </p:spPr>
      </p:pic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214282" y="214290"/>
            <a:ext cx="8643998" cy="6357982"/>
          </a:xfrm>
        </p:spPr>
        <p:txBody>
          <a:bodyPr/>
          <a:lstStyle/>
          <a:p>
            <a:pPr algn="r">
              <a:buNone/>
            </a:pPr>
            <a:r>
              <a:rPr lang="ar-DZ" dirty="0" smtClean="0"/>
              <a:t>                                </a:t>
            </a:r>
            <a:r>
              <a:rPr lang="ar-DZ" sz="2800" b="1" dirty="0" smtClean="0">
                <a:solidFill>
                  <a:srgbClr val="C00000"/>
                </a:solidFill>
              </a:rPr>
              <a:t>عدد حصص الموضوع</a:t>
            </a:r>
            <a:r>
              <a:rPr lang="ar-DZ" b="1" dirty="0" smtClean="0"/>
              <a:t>  </a:t>
            </a:r>
          </a:p>
          <a:p>
            <a:pPr algn="r" rtl="1">
              <a:buNone/>
            </a:pPr>
            <a:r>
              <a:rPr lang="ar-DZ" sz="2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ar-SA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نسبة الأهمية لكل موضوع </a:t>
            </a:r>
            <a:r>
              <a:rPr lang="ar-SA" sz="2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=</a:t>
            </a:r>
            <a:r>
              <a:rPr lang="ar-DZ" sz="2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</a:t>
            </a:r>
            <a:r>
              <a:rPr lang="fr-FR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ar-DZ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100</a:t>
            </a:r>
            <a:endParaRPr lang="ar-SA" sz="28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r" rtl="1">
              <a:buNone/>
            </a:pPr>
            <a:r>
              <a:rPr lang="ar-DZ" sz="2800" dirty="0" smtClean="0"/>
              <a:t>                                    </a:t>
            </a:r>
            <a:r>
              <a:rPr lang="ar-DZ" sz="2800" b="1" dirty="0" smtClean="0">
                <a:solidFill>
                  <a:srgbClr val="C00000"/>
                </a:solidFill>
              </a:rPr>
              <a:t>عدد الحصص الكلي للمادة</a:t>
            </a:r>
            <a:r>
              <a:rPr lang="ar-DZ" sz="2800" dirty="0" smtClean="0">
                <a:solidFill>
                  <a:srgbClr val="C00000"/>
                </a:solidFill>
              </a:rPr>
              <a:t>         </a:t>
            </a:r>
          </a:p>
          <a:p>
            <a:pPr algn="r" rtl="1">
              <a:buNone/>
            </a:pPr>
            <a:r>
              <a:rPr lang="ar-DZ" sz="2800" dirty="0" smtClean="0">
                <a:solidFill>
                  <a:srgbClr val="C00000"/>
                </a:solidFill>
              </a:rPr>
              <a:t>   </a:t>
            </a:r>
            <a:r>
              <a:rPr lang="ar-DZ" sz="2800" u="sng" dirty="0" smtClean="0">
                <a:solidFill>
                  <a:srgbClr val="0070C0"/>
                </a:solidFill>
              </a:rPr>
              <a:t>مثال</a:t>
            </a:r>
            <a:r>
              <a:rPr lang="ar-DZ" sz="2800" dirty="0" smtClean="0"/>
              <a:t>:    </a:t>
            </a:r>
          </a:p>
          <a:p>
            <a:pPr algn="r" rtl="1">
              <a:buNone/>
            </a:pPr>
            <a:r>
              <a:rPr lang="ar-DZ" sz="2800" dirty="0" smtClean="0">
                <a:solidFill>
                  <a:srgbClr val="C00000"/>
                </a:solidFill>
              </a:rPr>
              <a:t>  </a:t>
            </a:r>
          </a:p>
          <a:p>
            <a:pPr marL="457200" indent="-457200" algn="r" rtl="1">
              <a:buNone/>
            </a:pPr>
            <a:endParaRPr lang="ar-DZ" sz="2800" dirty="0" smtClean="0">
              <a:solidFill>
                <a:srgbClr val="C00000"/>
              </a:solidFill>
            </a:endParaRPr>
          </a:p>
          <a:p>
            <a:pPr algn="r" rtl="1">
              <a:buNone/>
            </a:pPr>
            <a:endParaRPr lang="fr-FR" sz="2800" dirty="0"/>
          </a:p>
        </p:txBody>
      </p:sp>
      <p:cxnSp>
        <p:nvCxnSpPr>
          <p:cNvPr id="8" name="Connecteur droit 7"/>
          <p:cNvCxnSpPr/>
          <p:nvPr/>
        </p:nvCxnSpPr>
        <p:spPr>
          <a:xfrm rot="10800000">
            <a:off x="2071670" y="1071546"/>
            <a:ext cx="321471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2" name="Tableau 11"/>
          <p:cNvGraphicFramePr>
            <a:graphicFrameLocks noGrp="1"/>
          </p:cNvGraphicFramePr>
          <p:nvPr/>
        </p:nvGraphicFramePr>
        <p:xfrm>
          <a:off x="285720" y="2714620"/>
          <a:ext cx="8572560" cy="30489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53394"/>
                <a:gridCol w="1453394"/>
                <a:gridCol w="1453394"/>
                <a:gridCol w="1497736"/>
                <a:gridCol w="1409052"/>
                <a:gridCol w="1305590"/>
              </a:tblGrid>
              <a:tr h="1016318">
                <a:tc>
                  <a:txBody>
                    <a:bodyPr/>
                    <a:lstStyle/>
                    <a:p>
                      <a:pPr algn="r"/>
                      <a:r>
                        <a:rPr lang="ar-DZ" sz="2800" b="0" dirty="0" smtClean="0">
                          <a:solidFill>
                            <a:schemeClr val="tx1"/>
                          </a:solidFill>
                        </a:rPr>
                        <a:t>المجموع</a:t>
                      </a:r>
                      <a:endParaRPr lang="fr-FR" sz="28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ar-DZ" sz="2800" b="0" dirty="0" smtClean="0">
                          <a:solidFill>
                            <a:schemeClr val="tx1"/>
                          </a:solidFill>
                        </a:rPr>
                        <a:t>الضوء</a:t>
                      </a:r>
                      <a:endParaRPr lang="fr-FR" sz="28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ar-DZ" sz="2800" b="0" dirty="0" smtClean="0">
                          <a:solidFill>
                            <a:schemeClr val="tx1"/>
                          </a:solidFill>
                        </a:rPr>
                        <a:t>المادة وتحولاتها</a:t>
                      </a:r>
                      <a:endParaRPr lang="fr-FR" sz="28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ar-DZ" sz="2800" b="0" dirty="0" smtClean="0">
                          <a:solidFill>
                            <a:schemeClr val="tx1"/>
                          </a:solidFill>
                        </a:rPr>
                        <a:t>الكهرباء</a:t>
                      </a:r>
                      <a:endParaRPr lang="fr-FR" sz="28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ar-DZ" sz="2800" b="0" dirty="0" smtClean="0">
                          <a:solidFill>
                            <a:schemeClr val="tx1"/>
                          </a:solidFill>
                        </a:rPr>
                        <a:t>الميكانيك</a:t>
                      </a:r>
                      <a:endParaRPr lang="fr-FR" sz="28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ar-DZ" sz="2800" b="0" dirty="0" smtClean="0">
                          <a:solidFill>
                            <a:schemeClr val="tx1"/>
                          </a:solidFill>
                        </a:rPr>
                        <a:t>الوحدة</a:t>
                      </a:r>
                      <a:endParaRPr lang="fr-FR" sz="28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</a:tr>
              <a:tr h="1016318">
                <a:tc>
                  <a:txBody>
                    <a:bodyPr/>
                    <a:lstStyle/>
                    <a:p>
                      <a:pPr algn="ctr"/>
                      <a:r>
                        <a:rPr lang="ar-DZ" sz="2800" dirty="0" smtClean="0">
                          <a:solidFill>
                            <a:schemeClr val="tx1"/>
                          </a:solidFill>
                        </a:rPr>
                        <a:t>45</a:t>
                      </a:r>
                      <a:endParaRPr lang="fr-FR" sz="28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DZ" sz="2800" dirty="0" smtClean="0">
                          <a:solidFill>
                            <a:schemeClr val="tx1"/>
                          </a:solidFill>
                        </a:rPr>
                        <a:t>10</a:t>
                      </a:r>
                      <a:endParaRPr lang="fr-FR" sz="28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DZ" sz="2800" dirty="0" smtClean="0">
                          <a:solidFill>
                            <a:schemeClr val="tx1"/>
                          </a:solidFill>
                        </a:rPr>
                        <a:t>12</a:t>
                      </a:r>
                      <a:endParaRPr lang="fr-FR" sz="28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DZ" sz="2800" dirty="0" smtClean="0">
                          <a:solidFill>
                            <a:schemeClr val="tx1"/>
                          </a:solidFill>
                        </a:rPr>
                        <a:t>15</a:t>
                      </a:r>
                      <a:endParaRPr lang="fr-FR" sz="28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DZ" sz="2800" dirty="0" smtClean="0">
                          <a:solidFill>
                            <a:schemeClr val="tx1"/>
                          </a:solidFill>
                        </a:rPr>
                        <a:t>8</a:t>
                      </a:r>
                      <a:endParaRPr lang="fr-FR" sz="28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ar-DZ" sz="2800" b="0" dirty="0" smtClean="0">
                          <a:solidFill>
                            <a:schemeClr val="tx1"/>
                          </a:solidFill>
                        </a:rPr>
                        <a:t>عدد الحصص</a:t>
                      </a:r>
                      <a:endParaRPr lang="fr-FR" sz="2800" b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1016318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2800" dirty="0" smtClean="0">
                          <a:solidFill>
                            <a:srgbClr val="C00000"/>
                          </a:solidFill>
                        </a:rPr>
                        <a:t>%</a:t>
                      </a:r>
                      <a:r>
                        <a:rPr lang="ar-DZ" sz="2800" dirty="0" smtClean="0">
                          <a:solidFill>
                            <a:srgbClr val="C00000"/>
                          </a:solidFill>
                        </a:rPr>
                        <a:t>100</a:t>
                      </a:r>
                      <a:endParaRPr lang="fr-FR" sz="2800" dirty="0" smtClean="0">
                        <a:solidFill>
                          <a:srgbClr val="C00000"/>
                        </a:solidFill>
                      </a:endParaRPr>
                    </a:p>
                    <a:p>
                      <a:pPr algn="ctr"/>
                      <a:endParaRPr lang="fr-FR" sz="2800" dirty="0">
                        <a:solidFill>
                          <a:srgbClr val="C00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2800" dirty="0" smtClean="0">
                          <a:solidFill>
                            <a:srgbClr val="C00000"/>
                          </a:solidFill>
                        </a:rPr>
                        <a:t>%</a:t>
                      </a:r>
                      <a:r>
                        <a:rPr lang="ar-DZ" sz="2800" dirty="0" smtClean="0">
                          <a:solidFill>
                            <a:srgbClr val="C00000"/>
                          </a:solidFill>
                        </a:rPr>
                        <a:t>22</a:t>
                      </a:r>
                      <a:endParaRPr lang="fr-FR" sz="2800" dirty="0" smtClean="0">
                        <a:solidFill>
                          <a:srgbClr val="C00000"/>
                        </a:solidFill>
                      </a:endParaRPr>
                    </a:p>
                    <a:p>
                      <a:pPr algn="ctr"/>
                      <a:endParaRPr lang="fr-FR" sz="2800" dirty="0">
                        <a:solidFill>
                          <a:srgbClr val="C00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2800" dirty="0" smtClean="0">
                          <a:solidFill>
                            <a:srgbClr val="C00000"/>
                          </a:solidFill>
                        </a:rPr>
                        <a:t>%</a:t>
                      </a:r>
                      <a:r>
                        <a:rPr lang="ar-DZ" sz="2800" dirty="0" smtClean="0">
                          <a:solidFill>
                            <a:srgbClr val="C00000"/>
                          </a:solidFill>
                        </a:rPr>
                        <a:t>27</a:t>
                      </a:r>
                      <a:endParaRPr lang="fr-FR" sz="2800" dirty="0" smtClean="0">
                        <a:solidFill>
                          <a:srgbClr val="C00000"/>
                        </a:solidFill>
                      </a:endParaRPr>
                    </a:p>
                    <a:p>
                      <a:pPr algn="ctr"/>
                      <a:endParaRPr lang="fr-FR" sz="2800" dirty="0">
                        <a:solidFill>
                          <a:srgbClr val="C00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2800" dirty="0" smtClean="0">
                          <a:solidFill>
                            <a:srgbClr val="C00000"/>
                          </a:solidFill>
                        </a:rPr>
                        <a:t>%</a:t>
                      </a:r>
                      <a:r>
                        <a:rPr lang="ar-DZ" sz="2800" dirty="0" smtClean="0">
                          <a:solidFill>
                            <a:srgbClr val="C00000"/>
                          </a:solidFill>
                        </a:rPr>
                        <a:t>33</a:t>
                      </a:r>
                      <a:endParaRPr lang="fr-FR" sz="2800" dirty="0" smtClean="0">
                        <a:solidFill>
                          <a:srgbClr val="C00000"/>
                        </a:solidFill>
                      </a:endParaRPr>
                    </a:p>
                    <a:p>
                      <a:pPr algn="ctr"/>
                      <a:endParaRPr lang="fr-FR" sz="2800" dirty="0">
                        <a:solidFill>
                          <a:srgbClr val="C00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2800" dirty="0" smtClean="0">
                          <a:solidFill>
                            <a:srgbClr val="C00000"/>
                          </a:solidFill>
                        </a:rPr>
                        <a:t>%</a:t>
                      </a:r>
                      <a:r>
                        <a:rPr lang="ar-DZ" sz="2800" dirty="0" smtClean="0">
                          <a:solidFill>
                            <a:srgbClr val="C00000"/>
                          </a:solidFill>
                        </a:rPr>
                        <a:t>18</a:t>
                      </a:r>
                      <a:endParaRPr lang="fr-FR" sz="2800" dirty="0" smtClean="0">
                        <a:solidFill>
                          <a:srgbClr val="C00000"/>
                        </a:solidFill>
                      </a:endParaRPr>
                    </a:p>
                    <a:p>
                      <a:pPr algn="ctr"/>
                      <a:endParaRPr lang="fr-FR" sz="2800" dirty="0">
                        <a:solidFill>
                          <a:srgbClr val="C00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ar-DZ" sz="2800" b="0" dirty="0" smtClean="0">
                          <a:solidFill>
                            <a:schemeClr val="tx1"/>
                          </a:solidFill>
                        </a:rPr>
                        <a:t>وزن الوحدة</a:t>
                      </a:r>
                      <a:endParaRPr lang="fr-FR" sz="2800" b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 descr="01198326894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0"/>
            <a:ext cx="9144001" cy="6858000"/>
          </a:xfrm>
          <a:prstGeom prst="rect">
            <a:avLst/>
          </a:prstGeom>
        </p:spPr>
      </p:pic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285720" y="214290"/>
            <a:ext cx="8572560" cy="6429420"/>
          </a:xfrm>
        </p:spPr>
        <p:txBody>
          <a:bodyPr>
            <a:normAutofit/>
          </a:bodyPr>
          <a:lstStyle/>
          <a:p>
            <a:pPr marL="457200" indent="-457200" algn="r" rtl="1">
              <a:lnSpc>
                <a:spcPct val="150000"/>
              </a:lnSpc>
              <a:buNone/>
            </a:pPr>
            <a:r>
              <a:rPr lang="ar-DZ" dirty="0" smtClean="0"/>
              <a:t>3- </a:t>
            </a:r>
            <a:r>
              <a:rPr lang="ar-SA" dirty="0" smtClean="0"/>
              <a:t>تحديد الأهداف التعليمية للمادة الدراسية التي يسعى الم</a:t>
            </a:r>
            <a:r>
              <a:rPr lang="ar-DZ" dirty="0" smtClean="0"/>
              <a:t>درس </a:t>
            </a:r>
            <a:r>
              <a:rPr lang="ar-SA" dirty="0" smtClean="0"/>
              <a:t>لمعرفة مدى تحقيقها ومن ثم تحديد عدد الأهداف لكل مستوى .</a:t>
            </a:r>
          </a:p>
          <a:p>
            <a:pPr marL="457200" indent="-457200" algn="r" rtl="1">
              <a:lnSpc>
                <a:spcPct val="150000"/>
              </a:lnSpc>
              <a:buNone/>
            </a:pPr>
            <a:r>
              <a:rPr lang="ar-DZ" dirty="0" smtClean="0"/>
              <a:t>4- </a:t>
            </a:r>
            <a:r>
              <a:rPr lang="ar-SA" dirty="0" smtClean="0"/>
              <a:t>تحديد نسبة الأهمية لكل مستوى من مستويات الأهداف من خلال العلاقة الآتية :</a:t>
            </a:r>
            <a:r>
              <a:rPr lang="en-US" dirty="0" smtClean="0"/>
              <a:t> </a:t>
            </a:r>
            <a:r>
              <a:rPr lang="ar-DZ" dirty="0" smtClean="0"/>
              <a:t>  </a:t>
            </a:r>
          </a:p>
          <a:p>
            <a:pPr marL="457200" indent="-457200" algn="r" rtl="1">
              <a:buNone/>
            </a:pPr>
            <a:endParaRPr lang="ar-DZ" dirty="0" smtClean="0"/>
          </a:p>
          <a:p>
            <a:pPr marL="457200" indent="-457200" algn="r" rtl="1">
              <a:buNone/>
            </a:pPr>
            <a:r>
              <a:rPr lang="ar-DZ" dirty="0" smtClean="0"/>
              <a:t>                                </a:t>
            </a:r>
            <a:r>
              <a:rPr lang="ar-DZ" dirty="0" smtClean="0">
                <a:solidFill>
                  <a:srgbClr val="C00000"/>
                </a:solidFill>
              </a:rPr>
              <a:t> </a:t>
            </a:r>
            <a:r>
              <a:rPr lang="ar-DZ" sz="2400" b="1" dirty="0" smtClean="0">
                <a:solidFill>
                  <a:srgbClr val="C00000"/>
                </a:solidFill>
              </a:rPr>
              <a:t>عدد أهداف  الموضوع</a:t>
            </a:r>
            <a:r>
              <a:rPr lang="ar-DZ" sz="2400" b="1" dirty="0" smtClean="0"/>
              <a:t>  </a:t>
            </a:r>
          </a:p>
          <a:p>
            <a:pPr algn="r" rtl="1">
              <a:buNone/>
            </a:pPr>
            <a:r>
              <a:rPr lang="ar-DZ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ar-SA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نسبة الأهمية </a:t>
            </a:r>
            <a:r>
              <a:rPr lang="ar-DZ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لأهداف </a:t>
            </a:r>
            <a:r>
              <a:rPr lang="ar-SA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ar-DZ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ال</a:t>
            </a:r>
            <a:r>
              <a:rPr lang="ar-SA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موضوع </a:t>
            </a:r>
            <a:r>
              <a:rPr lang="ar-SA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=</a:t>
            </a:r>
            <a:r>
              <a:rPr lang="ar-DZ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                             </a:t>
            </a:r>
            <a:r>
              <a:rPr lang="fr-FR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ar-DZ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100</a:t>
            </a:r>
            <a:endParaRPr lang="ar-SA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r" rtl="1">
              <a:buNone/>
            </a:pPr>
            <a:r>
              <a:rPr lang="ar-DZ" dirty="0" smtClean="0"/>
              <a:t>                                 </a:t>
            </a:r>
            <a:r>
              <a:rPr lang="ar-DZ" sz="2400" b="1" dirty="0" smtClean="0">
                <a:solidFill>
                  <a:srgbClr val="C00000"/>
                </a:solidFill>
              </a:rPr>
              <a:t>عدد الأهداف الكلية للمادة</a:t>
            </a:r>
            <a:r>
              <a:rPr lang="ar-DZ" dirty="0" smtClean="0">
                <a:solidFill>
                  <a:srgbClr val="C00000"/>
                </a:solidFill>
              </a:rPr>
              <a:t>             </a:t>
            </a:r>
          </a:p>
          <a:p>
            <a:pPr algn="r" rtl="1">
              <a:buNone/>
            </a:pPr>
            <a:r>
              <a:rPr lang="ar-DZ" dirty="0" smtClean="0">
                <a:solidFill>
                  <a:srgbClr val="C00000"/>
                </a:solidFill>
              </a:rPr>
              <a:t> </a:t>
            </a:r>
            <a:endParaRPr lang="fr-FR" dirty="0"/>
          </a:p>
        </p:txBody>
      </p:sp>
      <p:cxnSp>
        <p:nvCxnSpPr>
          <p:cNvPr id="5" name="Connecteur droit 4"/>
          <p:cNvCxnSpPr/>
          <p:nvPr/>
        </p:nvCxnSpPr>
        <p:spPr>
          <a:xfrm rot="10800000">
            <a:off x="2214546" y="4786322"/>
            <a:ext cx="285752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5" descr="01198326894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0"/>
            <a:ext cx="9144001" cy="6858000"/>
          </a:xfrm>
          <a:prstGeom prst="rect">
            <a:avLst/>
          </a:prstGeom>
        </p:spPr>
      </p:pic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214282" y="285728"/>
            <a:ext cx="8643998" cy="6072230"/>
          </a:xfrm>
        </p:spPr>
        <p:txBody>
          <a:bodyPr/>
          <a:lstStyle/>
          <a:p>
            <a:pPr algn="r" rtl="1">
              <a:buNone/>
            </a:pPr>
            <a:r>
              <a:rPr lang="ar-DZ" u="sng" dirty="0" smtClean="0">
                <a:solidFill>
                  <a:srgbClr val="0070C0"/>
                </a:solidFill>
              </a:rPr>
              <a:t>مثال</a:t>
            </a:r>
            <a:r>
              <a:rPr lang="ar-DZ" dirty="0" smtClean="0">
                <a:solidFill>
                  <a:srgbClr val="0070C0"/>
                </a:solidFill>
              </a:rPr>
              <a:t>:    </a:t>
            </a:r>
          </a:p>
          <a:p>
            <a:pPr algn="r" rtl="1">
              <a:buNone/>
            </a:pPr>
            <a:r>
              <a:rPr lang="ar-DZ" dirty="0" smtClean="0">
                <a:solidFill>
                  <a:srgbClr val="0070C0"/>
                </a:solidFill>
              </a:rPr>
              <a:t>     </a:t>
            </a:r>
          </a:p>
          <a:p>
            <a:pPr algn="r" rtl="1">
              <a:buNone/>
            </a:pPr>
            <a:r>
              <a:rPr lang="ar-DZ" dirty="0" smtClean="0">
                <a:solidFill>
                  <a:srgbClr val="0070C0"/>
                </a:solidFill>
              </a:rPr>
              <a:t>(-’</a:t>
            </a:r>
            <a:endParaRPr lang="fr-FR" dirty="0">
              <a:solidFill>
                <a:srgbClr val="0070C0"/>
              </a:solidFill>
            </a:endParaRPr>
          </a:p>
        </p:txBody>
      </p:sp>
      <p:graphicFrame>
        <p:nvGraphicFramePr>
          <p:cNvPr id="4" name="Tableau 3"/>
          <p:cNvGraphicFramePr>
            <a:graphicFrameLocks noGrp="1"/>
          </p:cNvGraphicFramePr>
          <p:nvPr/>
        </p:nvGraphicFramePr>
        <p:xfrm>
          <a:off x="142846" y="1098852"/>
          <a:ext cx="8715434" cy="21872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55613"/>
                <a:gridCol w="1459031"/>
                <a:gridCol w="1421495"/>
                <a:gridCol w="1477193"/>
                <a:gridCol w="1403333"/>
                <a:gridCol w="1698769"/>
              </a:tblGrid>
              <a:tr h="689704">
                <a:tc>
                  <a:txBody>
                    <a:bodyPr/>
                    <a:lstStyle/>
                    <a:p>
                      <a:pPr algn="r"/>
                      <a:r>
                        <a:rPr lang="ar-DZ" sz="2800" b="0" dirty="0" smtClean="0">
                          <a:solidFill>
                            <a:schemeClr val="tx1"/>
                          </a:solidFill>
                        </a:rPr>
                        <a:t>المجموع</a:t>
                      </a:r>
                      <a:endParaRPr lang="fr-FR" sz="28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ar-DZ" sz="2800" b="0" dirty="0" smtClean="0">
                          <a:solidFill>
                            <a:schemeClr val="tx1"/>
                          </a:solidFill>
                        </a:rPr>
                        <a:t>العروض</a:t>
                      </a:r>
                      <a:endParaRPr lang="fr-FR" sz="28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ar-DZ" sz="2800" b="0" dirty="0" smtClean="0">
                          <a:solidFill>
                            <a:schemeClr val="tx1"/>
                          </a:solidFill>
                        </a:rPr>
                        <a:t>الصرف</a:t>
                      </a:r>
                      <a:endParaRPr lang="fr-FR" sz="28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ar-DZ" sz="2800" b="0" dirty="0" smtClean="0">
                          <a:solidFill>
                            <a:schemeClr val="tx1"/>
                          </a:solidFill>
                        </a:rPr>
                        <a:t>النحو</a:t>
                      </a:r>
                      <a:endParaRPr lang="fr-FR" sz="28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ar-DZ" sz="2800" b="0" dirty="0" smtClean="0">
                          <a:solidFill>
                            <a:schemeClr val="tx1"/>
                          </a:solidFill>
                        </a:rPr>
                        <a:t>البلاغة</a:t>
                      </a:r>
                      <a:endParaRPr lang="fr-FR" sz="28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ar-DZ" sz="2800" b="0" dirty="0" smtClean="0">
                          <a:solidFill>
                            <a:schemeClr val="tx1"/>
                          </a:solidFill>
                        </a:rPr>
                        <a:t>الوحدة</a:t>
                      </a:r>
                      <a:endParaRPr lang="fr-FR" sz="28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</a:tr>
              <a:tr h="552688">
                <a:tc>
                  <a:txBody>
                    <a:bodyPr/>
                    <a:lstStyle/>
                    <a:p>
                      <a:pPr algn="ctr"/>
                      <a:r>
                        <a:rPr lang="ar-DZ" sz="2800" dirty="0" smtClean="0">
                          <a:solidFill>
                            <a:schemeClr val="tx1"/>
                          </a:solidFill>
                        </a:rPr>
                        <a:t>70</a:t>
                      </a:r>
                      <a:endParaRPr lang="fr-FR" sz="28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DZ" sz="2800" dirty="0" smtClean="0">
                          <a:solidFill>
                            <a:schemeClr val="tx1"/>
                          </a:solidFill>
                        </a:rPr>
                        <a:t>20</a:t>
                      </a:r>
                      <a:endParaRPr lang="fr-FR" sz="28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DZ" sz="2800" dirty="0" smtClean="0">
                          <a:solidFill>
                            <a:schemeClr val="tx1"/>
                          </a:solidFill>
                        </a:rPr>
                        <a:t>15</a:t>
                      </a:r>
                      <a:endParaRPr lang="fr-FR" sz="28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DZ" sz="2800" dirty="0" smtClean="0">
                          <a:solidFill>
                            <a:schemeClr val="tx1"/>
                          </a:solidFill>
                        </a:rPr>
                        <a:t>25</a:t>
                      </a:r>
                      <a:endParaRPr lang="fr-FR" sz="28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DZ" sz="2800" dirty="0" smtClean="0">
                          <a:solidFill>
                            <a:schemeClr val="tx1"/>
                          </a:solidFill>
                        </a:rPr>
                        <a:t>10</a:t>
                      </a:r>
                      <a:endParaRPr lang="fr-FR" sz="28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ar-DZ" sz="2400" b="1" dirty="0" smtClean="0"/>
                        <a:t>عدد أهدافها</a:t>
                      </a:r>
                      <a:endParaRPr lang="fr-FR" sz="2400" b="1" dirty="0"/>
                    </a:p>
                  </a:txBody>
                  <a:tcPr/>
                </a:tc>
              </a:tr>
              <a:tr h="829311">
                <a:tc>
                  <a:txBody>
                    <a:bodyPr/>
                    <a:lstStyle/>
                    <a:p>
                      <a:pPr algn="ctr"/>
                      <a:r>
                        <a:rPr lang="fr-FR" sz="2800" dirty="0" smtClean="0">
                          <a:solidFill>
                            <a:schemeClr val="tx1"/>
                          </a:solidFill>
                        </a:rPr>
                        <a:t>%</a:t>
                      </a:r>
                      <a:r>
                        <a:rPr lang="ar-DZ" sz="2800" dirty="0" smtClean="0">
                          <a:solidFill>
                            <a:schemeClr val="tx1"/>
                          </a:solidFill>
                        </a:rPr>
                        <a:t>100</a:t>
                      </a:r>
                      <a:endParaRPr lang="fr-FR" sz="28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2800" dirty="0" smtClean="0">
                          <a:solidFill>
                            <a:schemeClr val="tx1"/>
                          </a:solidFill>
                        </a:rPr>
                        <a:t>%</a:t>
                      </a:r>
                      <a:r>
                        <a:rPr lang="ar-DZ" sz="2800" dirty="0" smtClean="0">
                          <a:solidFill>
                            <a:schemeClr val="tx1"/>
                          </a:solidFill>
                        </a:rPr>
                        <a:t>29</a:t>
                      </a:r>
                      <a:endParaRPr lang="fr-FR" sz="2800" dirty="0" smtClean="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endParaRPr lang="fr-FR" sz="28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2800" dirty="0" smtClean="0">
                          <a:solidFill>
                            <a:schemeClr val="tx1"/>
                          </a:solidFill>
                        </a:rPr>
                        <a:t>%</a:t>
                      </a:r>
                      <a:r>
                        <a:rPr lang="ar-DZ" sz="2800" dirty="0" smtClean="0">
                          <a:solidFill>
                            <a:schemeClr val="tx1"/>
                          </a:solidFill>
                        </a:rPr>
                        <a:t>21</a:t>
                      </a:r>
                      <a:endParaRPr lang="fr-FR" sz="2800" dirty="0" smtClean="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endParaRPr lang="fr-FR" sz="28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2800" dirty="0" smtClean="0">
                          <a:solidFill>
                            <a:schemeClr val="tx1"/>
                          </a:solidFill>
                        </a:rPr>
                        <a:t>%</a:t>
                      </a:r>
                      <a:r>
                        <a:rPr lang="ar-DZ" sz="2800" dirty="0" smtClean="0">
                          <a:solidFill>
                            <a:schemeClr val="tx1"/>
                          </a:solidFill>
                        </a:rPr>
                        <a:t>36</a:t>
                      </a:r>
                      <a:endParaRPr lang="fr-FR" sz="2800" dirty="0" smtClean="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endParaRPr lang="fr-FR" sz="28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2800" dirty="0" smtClean="0">
                          <a:solidFill>
                            <a:schemeClr val="tx1"/>
                          </a:solidFill>
                        </a:rPr>
                        <a:t>%</a:t>
                      </a:r>
                      <a:r>
                        <a:rPr lang="ar-DZ" sz="2800" dirty="0" smtClean="0">
                          <a:solidFill>
                            <a:schemeClr val="tx1"/>
                          </a:solidFill>
                        </a:rPr>
                        <a:t>14</a:t>
                      </a:r>
                      <a:endParaRPr lang="fr-FR" sz="2800" dirty="0" smtClean="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endParaRPr lang="fr-FR" sz="28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ar-DZ" sz="2400" b="1" dirty="0" smtClean="0"/>
                        <a:t>وزن أهداف الوحدة</a:t>
                      </a:r>
                      <a:endParaRPr lang="fr-FR" sz="2400" b="1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Espace réservé du contenu 2"/>
          <p:cNvSpPr txBox="1">
            <a:spLocks/>
          </p:cNvSpPr>
          <p:nvPr/>
        </p:nvSpPr>
        <p:spPr>
          <a:xfrm>
            <a:off x="214282" y="3500438"/>
            <a:ext cx="8643998" cy="30003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457200" marR="0" lvl="0" indent="-457200" algn="r" defTabSz="914400" rtl="1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ar-DZ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5- </a:t>
            </a:r>
            <a:r>
              <a:rPr kumimoji="0" lang="ar-SA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تحديد عدد أسئلة الاختبار المراد وضعها </a:t>
            </a:r>
            <a:endParaRPr kumimoji="0" lang="ar-DZ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indent="-457200" algn="r" rtl="1">
              <a:spcBef>
                <a:spcPct val="20000"/>
              </a:spcBef>
              <a:defRPr/>
            </a:pPr>
            <a:r>
              <a:rPr lang="ar-DZ" sz="2800" b="1" dirty="0" smtClean="0">
                <a:cs typeface="Akhbar MT" pitchFamily="2" charset="-78"/>
              </a:rPr>
              <a:t>6- </a:t>
            </a:r>
            <a:r>
              <a:rPr lang="ar-SA" sz="2800" b="1" dirty="0" smtClean="0">
                <a:cs typeface="Akhbar MT" pitchFamily="2" charset="-78"/>
              </a:rPr>
              <a:t>تحديد عدد الأسئلة لكل موضوع = (نسبة التركيز × عدد الأسئلة الكلية) ÷ 100</a:t>
            </a:r>
            <a:r>
              <a:rPr lang="ar-SA" sz="2800" dirty="0" smtClean="0">
                <a:cs typeface="Akhbar MT" pitchFamily="2" charset="-78"/>
              </a:rPr>
              <a:t> </a:t>
            </a:r>
          </a:p>
          <a:p>
            <a:pPr marL="457200" marR="0" lvl="0" indent="-457200" algn="r" defTabSz="914400" rtl="1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ar-DZ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7- </a:t>
            </a:r>
            <a:r>
              <a:rPr kumimoji="0" lang="ar-SA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تحديد عدد الأسئلة لكل خلية من خلايا </a:t>
            </a:r>
            <a:r>
              <a:rPr kumimoji="0" lang="ar-DZ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ال</a:t>
            </a:r>
            <a:r>
              <a:rPr kumimoji="0" lang="ar-SA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جدول (التي تقيس كل مستوى من مستويات الأهداف لكل موضوع) وذلك من خلال العلاقة الآتية :</a:t>
            </a:r>
          </a:p>
          <a:p>
            <a:pPr marL="457200" marR="0" lvl="0" indent="-457200" algn="r" defTabSz="914400" rtl="1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ar-SA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عدد الأسئلة لكل خلية </a:t>
            </a:r>
            <a:r>
              <a:rPr kumimoji="0" lang="ar-SA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=</a:t>
            </a:r>
            <a:r>
              <a:rPr kumimoji="0" lang="ar-SA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CC33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ar-SA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عدد الأسئلة الكلي</a:t>
            </a:r>
            <a:r>
              <a:rPr kumimoji="0" lang="ar-SA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CC33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</a:t>
            </a:r>
            <a:r>
              <a:rPr kumimoji="0" lang="fr-FR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x</a:t>
            </a:r>
            <a:r>
              <a:rPr kumimoji="0" lang="ar-SA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نسبة الأهمية للموضوع </a:t>
            </a:r>
            <a:r>
              <a:rPr kumimoji="0" lang="fr-FR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x</a:t>
            </a:r>
            <a:r>
              <a:rPr kumimoji="0" lang="ar-SA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CC33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fr-FR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CC33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</a:t>
            </a:r>
            <a:r>
              <a:rPr kumimoji="0" lang="ar-DZ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CC33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</a:t>
            </a:r>
            <a:r>
              <a:rPr kumimoji="0" lang="ar-SA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نسبة الأهمية لمستوى الهدف</a:t>
            </a:r>
            <a:r>
              <a:rPr kumimoji="0" lang="ar-DZ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 descr="01198326894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" y="0"/>
            <a:ext cx="9144001" cy="6858000"/>
          </a:xfrm>
          <a:prstGeom prst="rect">
            <a:avLst/>
          </a:prstGeom>
        </p:spPr>
      </p:pic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285720" y="285728"/>
            <a:ext cx="8572560" cy="6286544"/>
          </a:xfrm>
        </p:spPr>
        <p:txBody>
          <a:bodyPr>
            <a:normAutofit/>
          </a:bodyPr>
          <a:lstStyle/>
          <a:p>
            <a:pPr algn="r" rtl="1">
              <a:buNone/>
            </a:pPr>
            <a:r>
              <a:rPr lang="ar-DZ" sz="2800" b="1" u="sng" dirty="0" smtClean="0">
                <a:solidFill>
                  <a:srgbClr val="0070C0"/>
                </a:solidFill>
              </a:rPr>
              <a:t>مثال</a:t>
            </a:r>
            <a:r>
              <a:rPr lang="ar-DZ" sz="2800" b="1" dirty="0" smtClean="0">
                <a:solidFill>
                  <a:srgbClr val="0070C0"/>
                </a:solidFill>
              </a:rPr>
              <a:t>:  </a:t>
            </a:r>
          </a:p>
          <a:p>
            <a:pPr algn="r" rtl="1">
              <a:buNone/>
            </a:pPr>
            <a:r>
              <a:rPr lang="ar-DZ" sz="2800" b="1" dirty="0" smtClean="0">
                <a:solidFill>
                  <a:srgbClr val="0070C0"/>
                </a:solidFill>
              </a:rPr>
              <a:t> </a:t>
            </a:r>
          </a:p>
          <a:p>
            <a:pPr algn="r" rtl="1">
              <a:buNone/>
            </a:pPr>
            <a:endParaRPr lang="fr-FR" sz="2800" b="1" dirty="0">
              <a:solidFill>
                <a:srgbClr val="0070C0"/>
              </a:solidFill>
            </a:endParaRPr>
          </a:p>
        </p:txBody>
      </p:sp>
      <p:graphicFrame>
        <p:nvGraphicFramePr>
          <p:cNvPr id="8" name="Tableau 7"/>
          <p:cNvGraphicFramePr>
            <a:graphicFrameLocks noGrp="1"/>
          </p:cNvGraphicFramePr>
          <p:nvPr/>
        </p:nvGraphicFramePr>
        <p:xfrm>
          <a:off x="214279" y="1000107"/>
          <a:ext cx="8786877" cy="51092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45063"/>
                <a:gridCol w="1245063"/>
                <a:gridCol w="1245063"/>
                <a:gridCol w="1245063"/>
                <a:gridCol w="1245063"/>
                <a:gridCol w="1204240"/>
                <a:gridCol w="1357322"/>
              </a:tblGrid>
              <a:tr h="714380">
                <a:tc>
                  <a:txBody>
                    <a:bodyPr/>
                    <a:lstStyle/>
                    <a:p>
                      <a:pPr algn="r" rtl="1"/>
                      <a:r>
                        <a:rPr lang="ar-DZ" sz="2400" dirty="0" smtClean="0">
                          <a:solidFill>
                            <a:schemeClr val="tx1"/>
                          </a:solidFill>
                        </a:rPr>
                        <a:t>المجموع  </a:t>
                      </a:r>
                    </a:p>
                    <a:p>
                      <a:pPr algn="r" rtl="1"/>
                      <a:r>
                        <a:rPr lang="ar-DZ" sz="2400" dirty="0" smtClean="0">
                          <a:solidFill>
                            <a:schemeClr val="tx1"/>
                          </a:solidFill>
                        </a:rPr>
                        <a:t>100</a:t>
                      </a:r>
                      <a:r>
                        <a:rPr lang="fr-FR" sz="2400" b="1" dirty="0" smtClean="0">
                          <a:solidFill>
                            <a:schemeClr val="tx1"/>
                          </a:solidFill>
                        </a:rPr>
                        <a:t>%</a:t>
                      </a:r>
                      <a:endParaRPr lang="fr-FR" sz="2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ar-DZ" sz="2400" dirty="0" smtClean="0">
                          <a:solidFill>
                            <a:schemeClr val="tx1"/>
                          </a:solidFill>
                        </a:rPr>
                        <a:t>التطبيق  </a:t>
                      </a:r>
                    </a:p>
                    <a:p>
                      <a:pPr algn="r" rtl="1"/>
                      <a:r>
                        <a:rPr lang="ar-DZ" sz="2400" dirty="0" smtClean="0">
                          <a:solidFill>
                            <a:schemeClr val="tx1"/>
                          </a:solidFill>
                        </a:rPr>
                        <a:t>20</a:t>
                      </a:r>
                      <a:r>
                        <a:rPr lang="fr-FR" sz="2400" b="1" dirty="0" smtClean="0">
                          <a:solidFill>
                            <a:schemeClr val="tx1"/>
                          </a:solidFill>
                        </a:rPr>
                        <a:t>%</a:t>
                      </a:r>
                      <a:endParaRPr lang="fr-FR" sz="2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ar-DZ" sz="2400" dirty="0" smtClean="0">
                          <a:solidFill>
                            <a:schemeClr val="tx1"/>
                          </a:solidFill>
                        </a:rPr>
                        <a:t>الفهم        </a:t>
                      </a:r>
                    </a:p>
                    <a:p>
                      <a:pPr algn="r" rtl="1"/>
                      <a:r>
                        <a:rPr lang="ar-DZ" sz="2400" dirty="0" smtClean="0">
                          <a:solidFill>
                            <a:schemeClr val="tx1"/>
                          </a:solidFill>
                        </a:rPr>
                        <a:t>45</a:t>
                      </a:r>
                      <a:r>
                        <a:rPr lang="fr-FR" sz="2400" b="1" dirty="0" smtClean="0">
                          <a:solidFill>
                            <a:schemeClr val="tx1"/>
                          </a:solidFill>
                        </a:rPr>
                        <a:t>%</a:t>
                      </a:r>
                      <a:endParaRPr lang="fr-FR" sz="2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ar-DZ" sz="2400" dirty="0" smtClean="0">
                          <a:solidFill>
                            <a:schemeClr val="tx1"/>
                          </a:solidFill>
                        </a:rPr>
                        <a:t> التذكر   </a:t>
                      </a:r>
                    </a:p>
                    <a:p>
                      <a:pPr algn="r" rtl="1"/>
                      <a:r>
                        <a:rPr lang="ar-DZ" sz="2400" dirty="0" smtClean="0">
                          <a:solidFill>
                            <a:schemeClr val="tx1"/>
                          </a:solidFill>
                        </a:rPr>
                        <a:t>35</a:t>
                      </a:r>
                      <a:r>
                        <a:rPr lang="fr-FR" sz="2400" b="1" dirty="0" smtClean="0">
                          <a:solidFill>
                            <a:schemeClr val="tx1"/>
                          </a:solidFill>
                        </a:rPr>
                        <a:t>%</a:t>
                      </a:r>
                      <a:endParaRPr lang="fr-FR" sz="2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ar-DZ" sz="2400" dirty="0" smtClean="0">
                          <a:solidFill>
                            <a:schemeClr val="tx1"/>
                          </a:solidFill>
                        </a:rPr>
                        <a:t>وزن الوحدات</a:t>
                      </a:r>
                      <a:endParaRPr lang="fr-FR" sz="2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ar-DZ" sz="2400" dirty="0" smtClean="0">
                          <a:solidFill>
                            <a:schemeClr val="tx1"/>
                          </a:solidFill>
                        </a:rPr>
                        <a:t>عدد الساعات</a:t>
                      </a:r>
                      <a:endParaRPr lang="fr-FR" sz="2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ar-DZ" sz="2400" b="0" dirty="0" smtClean="0">
                          <a:solidFill>
                            <a:schemeClr val="tx1"/>
                          </a:solidFill>
                        </a:rPr>
                        <a:t>ا</a:t>
                      </a:r>
                      <a:r>
                        <a:rPr lang="ar-DZ" sz="2400" b="1" dirty="0" smtClean="0">
                          <a:solidFill>
                            <a:schemeClr val="tx1"/>
                          </a:solidFill>
                        </a:rPr>
                        <a:t>لوحدات</a:t>
                      </a:r>
                      <a:endParaRPr lang="fr-FR" sz="24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</a:tr>
              <a:tr h="714380">
                <a:tc>
                  <a:txBody>
                    <a:bodyPr/>
                    <a:lstStyle/>
                    <a:p>
                      <a:endParaRPr lang="fr-FR" sz="2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sz="2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sz="2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endParaRPr lang="fr-FR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fr-FR" sz="2400" b="1" dirty="0" smtClean="0">
                          <a:solidFill>
                            <a:schemeClr val="tx1"/>
                          </a:solidFill>
                        </a:rPr>
                        <a:t>%</a:t>
                      </a:r>
                      <a:r>
                        <a:rPr lang="ar-DZ" sz="2400" b="1" dirty="0" smtClean="0">
                          <a:solidFill>
                            <a:schemeClr val="tx1"/>
                          </a:solidFill>
                        </a:rPr>
                        <a:t>8</a:t>
                      </a:r>
                      <a:endParaRPr lang="fr-FR" sz="24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ar-DZ" sz="2400" b="1" dirty="0" smtClean="0">
                          <a:solidFill>
                            <a:schemeClr val="tx1"/>
                          </a:solidFill>
                        </a:rPr>
                        <a:t>2</a:t>
                      </a:r>
                      <a:endParaRPr lang="fr-FR" sz="24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ar-DZ" sz="2400" b="1" dirty="0" smtClean="0">
                          <a:solidFill>
                            <a:schemeClr val="tx1"/>
                          </a:solidFill>
                        </a:rPr>
                        <a:t>الأول</a:t>
                      </a:r>
                      <a:endParaRPr lang="fr-FR" sz="24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714380">
                <a:tc>
                  <a:txBody>
                    <a:bodyPr/>
                    <a:lstStyle/>
                    <a:p>
                      <a:endParaRPr lang="fr-FR" sz="2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sz="2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sz="2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sz="2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fr-FR" sz="2400" b="1" dirty="0" smtClean="0">
                          <a:solidFill>
                            <a:schemeClr val="tx1"/>
                          </a:solidFill>
                        </a:rPr>
                        <a:t>%</a:t>
                      </a:r>
                      <a:r>
                        <a:rPr lang="ar-DZ" sz="2400" b="1" dirty="0" smtClean="0">
                          <a:solidFill>
                            <a:schemeClr val="tx1"/>
                          </a:solidFill>
                        </a:rPr>
                        <a:t>33</a:t>
                      </a:r>
                      <a:endParaRPr lang="fr-FR" sz="24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ar-DZ" sz="2400" b="1" dirty="0" smtClean="0">
                          <a:solidFill>
                            <a:schemeClr val="tx1"/>
                          </a:solidFill>
                        </a:rPr>
                        <a:t>8</a:t>
                      </a:r>
                      <a:endParaRPr lang="fr-FR" sz="24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ar-DZ" sz="2400" b="1" dirty="0" smtClean="0">
                          <a:solidFill>
                            <a:schemeClr val="tx1"/>
                          </a:solidFill>
                        </a:rPr>
                        <a:t>الثاني</a:t>
                      </a:r>
                      <a:endParaRPr lang="fr-FR" sz="24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714380">
                <a:tc>
                  <a:txBody>
                    <a:bodyPr/>
                    <a:lstStyle/>
                    <a:p>
                      <a:endParaRPr lang="fr-FR" sz="2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sz="2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sz="2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sz="2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fr-FR" sz="2400" b="1" dirty="0" smtClean="0">
                          <a:solidFill>
                            <a:schemeClr val="tx1"/>
                          </a:solidFill>
                        </a:rPr>
                        <a:t>%</a:t>
                      </a:r>
                      <a:r>
                        <a:rPr lang="ar-DZ" sz="2400" b="1" dirty="0" smtClean="0">
                          <a:solidFill>
                            <a:schemeClr val="tx1"/>
                          </a:solidFill>
                        </a:rPr>
                        <a:t>25</a:t>
                      </a:r>
                      <a:endParaRPr lang="fr-FR" sz="24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ar-DZ" sz="2400" b="1" dirty="0" smtClean="0">
                          <a:solidFill>
                            <a:schemeClr val="tx1"/>
                          </a:solidFill>
                        </a:rPr>
                        <a:t>6</a:t>
                      </a:r>
                      <a:endParaRPr lang="fr-FR" sz="24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ar-DZ" sz="2400" b="1" dirty="0" smtClean="0"/>
                        <a:t>الثالث</a:t>
                      </a:r>
                      <a:endParaRPr lang="fr-FR" sz="2400" b="1" dirty="0"/>
                    </a:p>
                  </a:txBody>
                  <a:tcPr/>
                </a:tc>
              </a:tr>
              <a:tr h="714380">
                <a:tc>
                  <a:txBody>
                    <a:bodyPr/>
                    <a:lstStyle/>
                    <a:p>
                      <a:endParaRPr lang="fr-FR" sz="2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sz="2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sz="2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sz="2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fr-FR" sz="2400" b="1" dirty="0" smtClean="0">
                          <a:solidFill>
                            <a:schemeClr val="tx1"/>
                          </a:solidFill>
                        </a:rPr>
                        <a:t>%</a:t>
                      </a:r>
                      <a:r>
                        <a:rPr lang="ar-DZ" sz="2400" b="1" dirty="0" smtClean="0">
                          <a:solidFill>
                            <a:schemeClr val="tx1"/>
                          </a:solidFill>
                        </a:rPr>
                        <a:t>13</a:t>
                      </a:r>
                      <a:endParaRPr lang="fr-FR" sz="24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ar-DZ" sz="2400" b="1" dirty="0" smtClean="0">
                          <a:solidFill>
                            <a:schemeClr val="tx1"/>
                          </a:solidFill>
                        </a:rPr>
                        <a:t>3</a:t>
                      </a:r>
                      <a:endParaRPr lang="fr-FR" sz="24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ar-DZ" sz="2400" b="1" dirty="0" smtClean="0">
                          <a:solidFill>
                            <a:schemeClr val="tx1"/>
                          </a:solidFill>
                        </a:rPr>
                        <a:t>الرابع</a:t>
                      </a:r>
                      <a:endParaRPr lang="fr-FR" sz="24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714380">
                <a:tc>
                  <a:txBody>
                    <a:bodyPr/>
                    <a:lstStyle/>
                    <a:p>
                      <a:endParaRPr lang="fr-FR" sz="2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sz="2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sz="2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sz="2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fr-FR" sz="2400" b="1" dirty="0" smtClean="0">
                          <a:solidFill>
                            <a:schemeClr val="tx1"/>
                          </a:solidFill>
                        </a:rPr>
                        <a:t>%</a:t>
                      </a:r>
                      <a:r>
                        <a:rPr lang="ar-DZ" sz="2400" b="1" dirty="0" smtClean="0">
                          <a:solidFill>
                            <a:schemeClr val="tx1"/>
                          </a:solidFill>
                        </a:rPr>
                        <a:t>21</a:t>
                      </a:r>
                      <a:endParaRPr lang="fr-FR" sz="24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ar-DZ" sz="2400" b="1" dirty="0" smtClean="0">
                          <a:solidFill>
                            <a:schemeClr val="tx1"/>
                          </a:solidFill>
                        </a:rPr>
                        <a:t>5</a:t>
                      </a:r>
                      <a:endParaRPr lang="fr-FR" sz="24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ar-DZ" sz="2400" b="1" dirty="0" smtClean="0">
                          <a:solidFill>
                            <a:schemeClr val="tx1"/>
                          </a:solidFill>
                        </a:rPr>
                        <a:t>الخامس</a:t>
                      </a:r>
                      <a:endParaRPr lang="fr-FR" sz="24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714380">
                <a:tc>
                  <a:txBody>
                    <a:bodyPr/>
                    <a:lstStyle/>
                    <a:p>
                      <a:pPr algn="r" rtl="1"/>
                      <a:r>
                        <a:rPr lang="ar-DZ" sz="2400" b="1" baseline="0" dirty="0" smtClean="0"/>
                        <a:t> </a:t>
                      </a:r>
                      <a:r>
                        <a:rPr lang="ar-DZ" sz="2400" b="1" dirty="0" smtClean="0"/>
                        <a:t>70سؤالا</a:t>
                      </a:r>
                      <a:endParaRPr lang="fr-FR" sz="24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fr-FR" sz="2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fr-FR" sz="2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fr-FR" sz="2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fr-FR" sz="2400" b="1" dirty="0" smtClean="0">
                          <a:solidFill>
                            <a:schemeClr val="tx1"/>
                          </a:solidFill>
                        </a:rPr>
                        <a:t>%</a:t>
                      </a:r>
                      <a:r>
                        <a:rPr lang="ar-DZ" sz="2400" b="1" dirty="0" smtClean="0">
                          <a:solidFill>
                            <a:schemeClr val="tx1"/>
                          </a:solidFill>
                        </a:rPr>
                        <a:t>100</a:t>
                      </a:r>
                      <a:endParaRPr lang="fr-FR" sz="24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ar-DZ" sz="2400" b="1" dirty="0" smtClean="0">
                          <a:solidFill>
                            <a:schemeClr val="tx1"/>
                          </a:solidFill>
                        </a:rPr>
                        <a:t>24</a:t>
                      </a:r>
                      <a:endParaRPr lang="fr-FR" sz="24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ar-DZ" sz="2400" b="1" dirty="0" smtClean="0">
                          <a:solidFill>
                            <a:schemeClr val="tx1"/>
                          </a:solidFill>
                        </a:rPr>
                        <a:t>المجموع</a:t>
                      </a:r>
                      <a:endParaRPr lang="fr-FR" sz="24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 descr="01198326894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0"/>
            <a:ext cx="9144001" cy="6858000"/>
          </a:xfrm>
          <a:prstGeom prst="rect">
            <a:avLst/>
          </a:prstGeom>
        </p:spPr>
      </p:pic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214282" y="214290"/>
            <a:ext cx="8715436" cy="6215106"/>
          </a:xfrm>
        </p:spPr>
        <p:txBody>
          <a:bodyPr>
            <a:normAutofit/>
          </a:bodyPr>
          <a:lstStyle/>
          <a:p>
            <a:pPr algn="r" rtl="1">
              <a:buNone/>
            </a:pPr>
            <a:r>
              <a:rPr lang="ar-DZ" sz="2800" b="1" u="sng" dirty="0" smtClean="0">
                <a:solidFill>
                  <a:srgbClr val="0070C0"/>
                </a:solidFill>
              </a:rPr>
              <a:t>مثال</a:t>
            </a:r>
            <a:r>
              <a:rPr lang="ar-DZ" sz="2800" b="1" dirty="0" smtClean="0">
                <a:solidFill>
                  <a:srgbClr val="0070C0"/>
                </a:solidFill>
              </a:rPr>
              <a:t>:     </a:t>
            </a:r>
          </a:p>
          <a:p>
            <a:pPr algn="r" rtl="1">
              <a:buNone/>
            </a:pPr>
            <a:r>
              <a:rPr lang="ar-DZ" sz="2800" b="1" dirty="0" smtClean="0">
                <a:solidFill>
                  <a:srgbClr val="0070C0"/>
                </a:solidFill>
              </a:rPr>
              <a:t> </a:t>
            </a:r>
          </a:p>
          <a:p>
            <a:pPr algn="r" rtl="1">
              <a:buNone/>
            </a:pPr>
            <a:endParaRPr lang="fr-FR" sz="2800" b="1" dirty="0">
              <a:solidFill>
                <a:srgbClr val="0070C0"/>
              </a:solidFill>
            </a:endParaRPr>
          </a:p>
        </p:txBody>
      </p:sp>
      <p:graphicFrame>
        <p:nvGraphicFramePr>
          <p:cNvPr id="4" name="Tableau 3"/>
          <p:cNvGraphicFramePr>
            <a:graphicFrameLocks noGrp="1"/>
          </p:cNvGraphicFramePr>
          <p:nvPr/>
        </p:nvGraphicFramePr>
        <p:xfrm>
          <a:off x="1" y="1071549"/>
          <a:ext cx="8929718" cy="555744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75986"/>
                <a:gridCol w="1254589"/>
                <a:gridCol w="1180789"/>
                <a:gridCol w="1191334"/>
                <a:gridCol w="1275674"/>
                <a:gridCol w="1275674"/>
                <a:gridCol w="1275672"/>
              </a:tblGrid>
              <a:tr h="755201">
                <a:tc>
                  <a:txBody>
                    <a:bodyPr/>
                    <a:lstStyle/>
                    <a:p>
                      <a:pPr algn="r"/>
                      <a:r>
                        <a:rPr lang="ar-DZ" sz="2400" b="1" dirty="0" smtClean="0">
                          <a:solidFill>
                            <a:schemeClr val="tx1"/>
                          </a:solidFill>
                        </a:rPr>
                        <a:t>المجموع </a:t>
                      </a:r>
                    </a:p>
                    <a:p>
                      <a:pPr algn="r"/>
                      <a:r>
                        <a:rPr lang="fr-FR" sz="2400" b="1" dirty="0" smtClean="0">
                          <a:solidFill>
                            <a:schemeClr val="tx1"/>
                          </a:solidFill>
                        </a:rPr>
                        <a:t>%</a:t>
                      </a:r>
                      <a:r>
                        <a:rPr lang="ar-DZ" sz="2400" b="1" dirty="0" smtClean="0">
                          <a:solidFill>
                            <a:schemeClr val="tx1"/>
                          </a:solidFill>
                        </a:rPr>
                        <a:t>100</a:t>
                      </a:r>
                      <a:endParaRPr lang="fr-FR" sz="24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ar-DZ" sz="2400" b="1" dirty="0" smtClean="0">
                          <a:solidFill>
                            <a:schemeClr val="tx1"/>
                          </a:solidFill>
                        </a:rPr>
                        <a:t>التطبيق  </a:t>
                      </a:r>
                    </a:p>
                    <a:p>
                      <a:pPr algn="r"/>
                      <a:r>
                        <a:rPr lang="fr-FR" sz="2400" b="1" dirty="0" smtClean="0">
                          <a:solidFill>
                            <a:schemeClr val="tx1"/>
                          </a:solidFill>
                        </a:rPr>
                        <a:t>%</a:t>
                      </a:r>
                      <a:r>
                        <a:rPr lang="ar-DZ" sz="2400" b="1" dirty="0" smtClean="0">
                          <a:solidFill>
                            <a:schemeClr val="tx1"/>
                          </a:solidFill>
                        </a:rPr>
                        <a:t>20</a:t>
                      </a:r>
                      <a:endParaRPr lang="fr-FR" sz="24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ar-DZ" sz="2400" b="1" dirty="0" smtClean="0">
                          <a:solidFill>
                            <a:schemeClr val="tx1"/>
                          </a:solidFill>
                        </a:rPr>
                        <a:t> الفهم  </a:t>
                      </a:r>
                    </a:p>
                    <a:p>
                      <a:pPr algn="r" rtl="1"/>
                      <a:r>
                        <a:rPr lang="ar-DZ" sz="2400" b="1" dirty="0" smtClean="0">
                          <a:solidFill>
                            <a:schemeClr val="tx1"/>
                          </a:solidFill>
                        </a:rPr>
                        <a:t>45</a:t>
                      </a:r>
                      <a:r>
                        <a:rPr lang="fr-FR" sz="2400" b="1" dirty="0" smtClean="0">
                          <a:solidFill>
                            <a:schemeClr val="tx1"/>
                          </a:solidFill>
                        </a:rPr>
                        <a:t>%</a:t>
                      </a:r>
                      <a:endParaRPr lang="fr-FR" sz="24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ar-DZ" sz="2400" b="1" dirty="0" smtClean="0">
                          <a:solidFill>
                            <a:schemeClr val="tx1"/>
                          </a:solidFill>
                        </a:rPr>
                        <a:t>التذكر   </a:t>
                      </a:r>
                    </a:p>
                    <a:p>
                      <a:pPr algn="r"/>
                      <a:r>
                        <a:rPr lang="fr-FR" sz="2400" b="1" dirty="0" smtClean="0">
                          <a:solidFill>
                            <a:schemeClr val="tx1"/>
                          </a:solidFill>
                        </a:rPr>
                        <a:t>%</a:t>
                      </a:r>
                      <a:r>
                        <a:rPr lang="ar-DZ" sz="2400" b="1" dirty="0" smtClean="0">
                          <a:solidFill>
                            <a:schemeClr val="tx1"/>
                          </a:solidFill>
                        </a:rPr>
                        <a:t>35</a:t>
                      </a:r>
                      <a:endParaRPr lang="fr-FR" sz="24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ar-DZ" sz="2400" b="1" dirty="0" smtClean="0">
                          <a:solidFill>
                            <a:schemeClr val="tx1"/>
                          </a:solidFill>
                        </a:rPr>
                        <a:t>وزن الوحدة</a:t>
                      </a:r>
                      <a:endParaRPr lang="fr-FR" sz="24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ar-DZ" sz="2400" b="1" dirty="0" smtClean="0">
                          <a:solidFill>
                            <a:schemeClr val="tx1"/>
                          </a:solidFill>
                        </a:rPr>
                        <a:t>الحجم الساعي</a:t>
                      </a:r>
                      <a:endParaRPr lang="fr-FR" sz="24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ar-DZ" sz="2400" b="1" dirty="0" smtClean="0">
                          <a:solidFill>
                            <a:schemeClr val="tx1"/>
                          </a:solidFill>
                        </a:rPr>
                        <a:t>الوحدات</a:t>
                      </a:r>
                      <a:endParaRPr lang="fr-FR" sz="24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</a:tr>
              <a:tr h="755201">
                <a:tc>
                  <a:txBody>
                    <a:bodyPr/>
                    <a:lstStyle/>
                    <a:p>
                      <a:pPr algn="r" rtl="1"/>
                      <a:r>
                        <a:rPr lang="ar-DZ" sz="2400" b="1" dirty="0" smtClean="0">
                          <a:solidFill>
                            <a:schemeClr val="tx1"/>
                          </a:solidFill>
                        </a:rPr>
                        <a:t>  6 أسئلة</a:t>
                      </a:r>
                      <a:endParaRPr lang="fr-FR" sz="24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ar-DZ" sz="2400" b="1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fr-FR" sz="24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ar-DZ" sz="2400" b="1" dirty="0" smtClean="0">
                          <a:solidFill>
                            <a:schemeClr val="tx1"/>
                          </a:solidFill>
                        </a:rPr>
                        <a:t>3</a:t>
                      </a:r>
                      <a:endParaRPr lang="fr-FR" sz="24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ar-DZ" sz="2400" b="1" dirty="0" smtClean="0">
                          <a:solidFill>
                            <a:schemeClr val="tx1"/>
                          </a:solidFill>
                        </a:rPr>
                        <a:t>2</a:t>
                      </a:r>
                      <a:endParaRPr lang="fr-FR" sz="24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fr-FR" sz="2400" b="1" dirty="0" smtClean="0">
                          <a:solidFill>
                            <a:schemeClr val="tx1"/>
                          </a:solidFill>
                        </a:rPr>
                        <a:t>%</a:t>
                      </a:r>
                      <a:r>
                        <a:rPr lang="ar-DZ" sz="2400" b="1" dirty="0" smtClean="0">
                          <a:solidFill>
                            <a:schemeClr val="tx1"/>
                          </a:solidFill>
                        </a:rPr>
                        <a:t>8</a:t>
                      </a:r>
                      <a:endParaRPr lang="fr-FR" sz="24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ar-DZ" sz="2400" b="1" dirty="0" smtClean="0">
                          <a:solidFill>
                            <a:schemeClr val="tx1"/>
                          </a:solidFill>
                        </a:rPr>
                        <a:t>2</a:t>
                      </a:r>
                      <a:endParaRPr lang="fr-FR" sz="24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ar-DZ" sz="2400" b="1" dirty="0" smtClean="0">
                          <a:solidFill>
                            <a:schemeClr val="tx1"/>
                          </a:solidFill>
                        </a:rPr>
                        <a:t>الأول </a:t>
                      </a:r>
                      <a:endParaRPr lang="fr-FR" sz="24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755201">
                <a:tc>
                  <a:txBody>
                    <a:bodyPr/>
                    <a:lstStyle/>
                    <a:p>
                      <a:pPr algn="r" rtl="1"/>
                      <a:r>
                        <a:rPr lang="ar-DZ" sz="2400" b="1" dirty="0" smtClean="0"/>
                        <a:t> 23 سؤالا</a:t>
                      </a:r>
                      <a:endParaRPr lang="fr-FR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ar-DZ" sz="2400" b="1" dirty="0" smtClean="0">
                          <a:solidFill>
                            <a:schemeClr val="tx1"/>
                          </a:solidFill>
                        </a:rPr>
                        <a:t>4</a:t>
                      </a:r>
                      <a:endParaRPr lang="fr-FR" sz="24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ar-DZ" sz="2400" b="1" dirty="0" smtClean="0">
                          <a:solidFill>
                            <a:schemeClr val="tx1"/>
                          </a:solidFill>
                        </a:rPr>
                        <a:t>10</a:t>
                      </a:r>
                      <a:endParaRPr lang="fr-FR" sz="24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ar-DZ" sz="2400" b="1" dirty="0" smtClean="0">
                          <a:solidFill>
                            <a:schemeClr val="tx1"/>
                          </a:solidFill>
                        </a:rPr>
                        <a:t>9</a:t>
                      </a:r>
                      <a:endParaRPr lang="fr-FR" sz="24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fr-FR" sz="2400" b="1" dirty="0" smtClean="0">
                          <a:solidFill>
                            <a:schemeClr val="tx1"/>
                          </a:solidFill>
                        </a:rPr>
                        <a:t>%</a:t>
                      </a:r>
                      <a:r>
                        <a:rPr lang="ar-DZ" sz="2400" b="1" dirty="0" smtClean="0">
                          <a:solidFill>
                            <a:schemeClr val="tx1"/>
                          </a:solidFill>
                        </a:rPr>
                        <a:t>33</a:t>
                      </a:r>
                      <a:endParaRPr lang="fr-FR" sz="24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ar-DZ" sz="2400" b="1" dirty="0" smtClean="0">
                          <a:solidFill>
                            <a:schemeClr val="tx1"/>
                          </a:solidFill>
                        </a:rPr>
                        <a:t>8</a:t>
                      </a:r>
                      <a:endParaRPr lang="fr-FR" sz="24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ar-DZ" sz="2400" b="1" dirty="0" smtClean="0">
                          <a:solidFill>
                            <a:schemeClr val="tx1"/>
                          </a:solidFill>
                        </a:rPr>
                        <a:t>الثاني</a:t>
                      </a:r>
                      <a:endParaRPr lang="fr-FR" sz="24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755201">
                <a:tc>
                  <a:txBody>
                    <a:bodyPr/>
                    <a:lstStyle/>
                    <a:p>
                      <a:pPr marL="0" marR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DZ" sz="2400" b="1" dirty="0" smtClean="0">
                          <a:solidFill>
                            <a:schemeClr val="tx1"/>
                          </a:solidFill>
                        </a:rPr>
                        <a:t>18</a:t>
                      </a:r>
                      <a:r>
                        <a:rPr lang="ar-DZ" sz="2400" b="1" dirty="0" smtClean="0"/>
                        <a:t>سؤالا</a:t>
                      </a:r>
                      <a:endParaRPr lang="fr-FR" sz="2400" b="1" dirty="0" smtClean="0"/>
                    </a:p>
                    <a:p>
                      <a:pPr algn="r" rtl="1"/>
                      <a:endParaRPr lang="fr-FR" sz="24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ar-DZ" sz="2400" b="1" dirty="0" smtClean="0">
                          <a:solidFill>
                            <a:schemeClr val="tx1"/>
                          </a:solidFill>
                        </a:rPr>
                        <a:t>4</a:t>
                      </a:r>
                      <a:endParaRPr lang="fr-FR" sz="24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ar-DZ" sz="2400" b="1" dirty="0" smtClean="0">
                          <a:solidFill>
                            <a:schemeClr val="tx1"/>
                          </a:solidFill>
                        </a:rPr>
                        <a:t>8</a:t>
                      </a:r>
                      <a:endParaRPr lang="fr-FR" sz="24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ar-DZ" sz="2400" b="1" dirty="0" smtClean="0">
                          <a:solidFill>
                            <a:schemeClr val="tx1"/>
                          </a:solidFill>
                        </a:rPr>
                        <a:t>6</a:t>
                      </a:r>
                      <a:endParaRPr lang="fr-FR" sz="24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fr-FR" sz="2400" b="1" dirty="0" smtClean="0">
                          <a:solidFill>
                            <a:schemeClr val="tx1"/>
                          </a:solidFill>
                        </a:rPr>
                        <a:t>%</a:t>
                      </a:r>
                      <a:r>
                        <a:rPr lang="ar-DZ" sz="2400" b="1" dirty="0" smtClean="0">
                          <a:solidFill>
                            <a:schemeClr val="tx1"/>
                          </a:solidFill>
                        </a:rPr>
                        <a:t>25</a:t>
                      </a:r>
                      <a:endParaRPr lang="fr-FR" sz="24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ar-DZ" sz="2400" b="1" dirty="0" smtClean="0">
                          <a:solidFill>
                            <a:schemeClr val="tx1"/>
                          </a:solidFill>
                        </a:rPr>
                        <a:t>6</a:t>
                      </a:r>
                      <a:endParaRPr lang="fr-FR" sz="24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ar-DZ" sz="2400" b="1" dirty="0" smtClean="0">
                          <a:solidFill>
                            <a:schemeClr val="tx1"/>
                          </a:solidFill>
                        </a:rPr>
                        <a:t>الثالث</a:t>
                      </a:r>
                      <a:endParaRPr lang="fr-FR" sz="24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755201">
                <a:tc>
                  <a:txBody>
                    <a:bodyPr/>
                    <a:lstStyle/>
                    <a:p>
                      <a:pPr marL="0" marR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DZ" sz="2400" b="1" dirty="0" smtClean="0">
                          <a:solidFill>
                            <a:schemeClr val="tx1"/>
                          </a:solidFill>
                        </a:rPr>
                        <a:t>8أسئلة</a:t>
                      </a:r>
                      <a:endParaRPr lang="fr-FR" sz="2400" b="1" dirty="0" smtClean="0">
                        <a:solidFill>
                          <a:schemeClr val="tx1"/>
                        </a:solidFill>
                      </a:endParaRPr>
                    </a:p>
                    <a:p>
                      <a:pPr algn="r" rtl="1"/>
                      <a:endParaRPr lang="fr-FR" sz="24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ar-DZ" sz="2400" b="1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fr-FR" sz="24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ar-DZ" sz="2400" b="1" dirty="0" smtClean="0">
                          <a:solidFill>
                            <a:schemeClr val="tx1"/>
                          </a:solidFill>
                        </a:rPr>
                        <a:t>4</a:t>
                      </a:r>
                      <a:endParaRPr lang="fr-FR" sz="24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ar-DZ" sz="2400" b="1" dirty="0" smtClean="0">
                          <a:solidFill>
                            <a:schemeClr val="tx1"/>
                          </a:solidFill>
                        </a:rPr>
                        <a:t>3</a:t>
                      </a:r>
                      <a:endParaRPr lang="fr-FR" sz="24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fr-FR" sz="2400" b="1" dirty="0" smtClean="0">
                          <a:solidFill>
                            <a:schemeClr val="tx1"/>
                          </a:solidFill>
                        </a:rPr>
                        <a:t>%</a:t>
                      </a:r>
                      <a:r>
                        <a:rPr lang="ar-DZ" sz="2400" b="1" dirty="0" smtClean="0">
                          <a:solidFill>
                            <a:schemeClr val="tx1"/>
                          </a:solidFill>
                        </a:rPr>
                        <a:t>13</a:t>
                      </a:r>
                      <a:endParaRPr lang="fr-FR" sz="24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ar-DZ" sz="2400" b="1" dirty="0" smtClean="0">
                          <a:solidFill>
                            <a:schemeClr val="tx1"/>
                          </a:solidFill>
                        </a:rPr>
                        <a:t>3</a:t>
                      </a:r>
                      <a:endParaRPr lang="fr-FR" sz="24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ar-DZ" sz="2400" b="1" dirty="0" smtClean="0">
                          <a:solidFill>
                            <a:schemeClr val="tx1"/>
                          </a:solidFill>
                        </a:rPr>
                        <a:t>الرابع</a:t>
                      </a:r>
                      <a:endParaRPr lang="fr-FR" sz="24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755201">
                <a:tc>
                  <a:txBody>
                    <a:bodyPr/>
                    <a:lstStyle/>
                    <a:p>
                      <a:pPr marL="0" marR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DZ" sz="2400" b="1" dirty="0" smtClean="0">
                          <a:solidFill>
                            <a:schemeClr val="tx1"/>
                          </a:solidFill>
                        </a:rPr>
                        <a:t>15</a:t>
                      </a:r>
                      <a:r>
                        <a:rPr lang="ar-DZ" sz="2400" b="1" dirty="0" smtClean="0"/>
                        <a:t>سؤالا</a:t>
                      </a:r>
                      <a:endParaRPr lang="fr-FR" sz="2400" b="1" dirty="0" smtClean="0"/>
                    </a:p>
                    <a:p>
                      <a:pPr algn="r" rtl="1"/>
                      <a:endParaRPr lang="fr-FR" sz="24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ar-DZ" sz="2400" b="1" dirty="0" smtClean="0">
                          <a:solidFill>
                            <a:schemeClr val="tx1"/>
                          </a:solidFill>
                        </a:rPr>
                        <a:t>3</a:t>
                      </a:r>
                      <a:endParaRPr lang="fr-FR" sz="24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ar-DZ" sz="2400" b="1" dirty="0" smtClean="0">
                          <a:solidFill>
                            <a:schemeClr val="tx1"/>
                          </a:solidFill>
                        </a:rPr>
                        <a:t>7</a:t>
                      </a:r>
                      <a:endParaRPr lang="fr-FR" sz="24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ar-DZ" sz="2400" b="1" dirty="0" smtClean="0">
                          <a:solidFill>
                            <a:schemeClr val="tx1"/>
                          </a:solidFill>
                        </a:rPr>
                        <a:t>5</a:t>
                      </a:r>
                      <a:endParaRPr lang="fr-FR" sz="24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fr-FR" sz="2400" b="1" dirty="0" smtClean="0">
                          <a:solidFill>
                            <a:schemeClr val="tx1"/>
                          </a:solidFill>
                        </a:rPr>
                        <a:t>%</a:t>
                      </a:r>
                      <a:r>
                        <a:rPr lang="ar-DZ" sz="2400" b="1" dirty="0" smtClean="0">
                          <a:solidFill>
                            <a:schemeClr val="tx1"/>
                          </a:solidFill>
                        </a:rPr>
                        <a:t>21</a:t>
                      </a:r>
                      <a:endParaRPr lang="fr-FR" sz="24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ar-DZ" sz="2400" b="1" dirty="0" smtClean="0">
                          <a:solidFill>
                            <a:schemeClr val="tx1"/>
                          </a:solidFill>
                        </a:rPr>
                        <a:t>5</a:t>
                      </a:r>
                      <a:endParaRPr lang="fr-FR" sz="24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ar-DZ" sz="2400" b="1" dirty="0" smtClean="0">
                          <a:solidFill>
                            <a:schemeClr val="tx1"/>
                          </a:solidFill>
                        </a:rPr>
                        <a:t>الخامس</a:t>
                      </a:r>
                      <a:endParaRPr lang="fr-FR" sz="24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755201">
                <a:tc>
                  <a:txBody>
                    <a:bodyPr/>
                    <a:lstStyle/>
                    <a:p>
                      <a:pPr algn="r" rtl="1"/>
                      <a:r>
                        <a:rPr lang="ar-DZ" sz="2400" b="1" dirty="0" smtClean="0">
                          <a:solidFill>
                            <a:schemeClr val="tx1"/>
                          </a:solidFill>
                        </a:rPr>
                        <a:t>70</a:t>
                      </a:r>
                      <a:r>
                        <a:rPr lang="ar-DZ" sz="2400" b="1" dirty="0" smtClean="0"/>
                        <a:t>سؤالا</a:t>
                      </a:r>
                      <a:endParaRPr lang="fr-FR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ar-DZ" sz="2400" b="1" dirty="0" smtClean="0">
                          <a:solidFill>
                            <a:schemeClr val="tx1"/>
                          </a:solidFill>
                        </a:rPr>
                        <a:t>13</a:t>
                      </a:r>
                      <a:endParaRPr lang="fr-FR" sz="24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ar-DZ" sz="2400" b="1" dirty="0" smtClean="0">
                          <a:solidFill>
                            <a:schemeClr val="tx1"/>
                          </a:solidFill>
                        </a:rPr>
                        <a:t>32</a:t>
                      </a:r>
                      <a:endParaRPr lang="fr-FR" sz="24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ar-DZ" sz="2400" b="1" dirty="0" smtClean="0">
                          <a:solidFill>
                            <a:schemeClr val="tx1"/>
                          </a:solidFill>
                        </a:rPr>
                        <a:t>25</a:t>
                      </a:r>
                      <a:endParaRPr lang="fr-FR" sz="24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fr-FR" sz="2400" b="1" dirty="0" smtClean="0">
                          <a:solidFill>
                            <a:schemeClr val="tx1"/>
                          </a:solidFill>
                        </a:rPr>
                        <a:t>%</a:t>
                      </a:r>
                      <a:r>
                        <a:rPr lang="ar-DZ" sz="2400" b="1" dirty="0" smtClean="0">
                          <a:solidFill>
                            <a:schemeClr val="tx1"/>
                          </a:solidFill>
                        </a:rPr>
                        <a:t>100</a:t>
                      </a:r>
                      <a:endParaRPr lang="fr-FR" sz="24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ar-DZ" sz="2400" b="1" dirty="0" smtClean="0">
                          <a:solidFill>
                            <a:schemeClr val="tx1"/>
                          </a:solidFill>
                        </a:rPr>
                        <a:t>24</a:t>
                      </a:r>
                      <a:endParaRPr lang="fr-FR" sz="24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ar-DZ" sz="2400" b="1" dirty="0" smtClean="0">
                          <a:solidFill>
                            <a:schemeClr val="tx1"/>
                          </a:solidFill>
                        </a:rPr>
                        <a:t>المجموع</a:t>
                      </a:r>
                      <a:endParaRPr lang="fr-FR" sz="24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 descr="01198326894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0"/>
            <a:ext cx="9144001" cy="6858000"/>
          </a:xfrm>
          <a:prstGeom prst="rect">
            <a:avLst/>
          </a:prstGeom>
        </p:spPr>
      </p:pic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285720" y="214290"/>
            <a:ext cx="8643998" cy="6357982"/>
          </a:xfrm>
        </p:spPr>
        <p:txBody>
          <a:bodyPr/>
          <a:lstStyle/>
          <a:p>
            <a:pPr marL="457200" indent="-457200" algn="r" rtl="1">
              <a:buNone/>
            </a:pPr>
            <a:r>
              <a:rPr lang="ar-DZ" dirty="0" smtClean="0">
                <a:solidFill>
                  <a:srgbClr val="7030A0"/>
                </a:solidFill>
                <a:cs typeface="Simplified Arabic" pitchFamily="2" charset="-78"/>
              </a:rPr>
              <a:t>*</a:t>
            </a:r>
            <a:r>
              <a:rPr lang="ar-DZ" dirty="0" smtClean="0">
                <a:solidFill>
                  <a:srgbClr val="00B050"/>
                </a:solidFill>
                <a:cs typeface="Simplified Arabic" pitchFamily="2" charset="-78"/>
              </a:rPr>
              <a:t>  </a:t>
            </a:r>
            <a:r>
              <a:rPr lang="ar-SA" b="1" u="sng" dirty="0" smtClean="0">
                <a:solidFill>
                  <a:srgbClr val="00B050"/>
                </a:solidFill>
                <a:cs typeface="Simplified Arabic" pitchFamily="2" charset="-78"/>
              </a:rPr>
              <a:t>فوائد جدول المواصفات</a:t>
            </a:r>
            <a:r>
              <a:rPr lang="ar-DZ" b="1" u="sng" dirty="0" smtClean="0">
                <a:solidFill>
                  <a:srgbClr val="00B050"/>
                </a:solidFill>
                <a:cs typeface="Simplified Arabic" pitchFamily="2" charset="-78"/>
              </a:rPr>
              <a:t>      </a:t>
            </a:r>
          </a:p>
          <a:p>
            <a:pPr algn="r">
              <a:buNone/>
            </a:pPr>
            <a:r>
              <a:rPr lang="ar-DZ" dirty="0" smtClean="0">
                <a:cs typeface="Simplified Arabic" pitchFamily="2" charset="-78"/>
              </a:rPr>
              <a:t>1- </a:t>
            </a:r>
            <a:r>
              <a:rPr lang="ar-SA" dirty="0" smtClean="0">
                <a:solidFill>
                  <a:schemeClr val="bg2">
                    <a:lumMod val="10000"/>
                  </a:schemeClr>
                </a:solidFill>
                <a:cs typeface="Simplified Arabic" pitchFamily="2" charset="-78"/>
              </a:rPr>
              <a:t>يوزع فقرات الاختبار لتشمل أنواعا مختلفة من المجالات ومهاراتها الفرعية .</a:t>
            </a:r>
          </a:p>
          <a:p>
            <a:pPr algn="r">
              <a:buNone/>
            </a:pPr>
            <a:r>
              <a:rPr lang="ar-DZ" dirty="0" smtClean="0">
                <a:solidFill>
                  <a:schemeClr val="bg2">
                    <a:lumMod val="10000"/>
                  </a:schemeClr>
                </a:solidFill>
                <a:cs typeface="Simplified Arabic" pitchFamily="2" charset="-78"/>
              </a:rPr>
              <a:t>2-</a:t>
            </a:r>
            <a:r>
              <a:rPr lang="ar-SA" dirty="0" smtClean="0">
                <a:solidFill>
                  <a:schemeClr val="bg2">
                    <a:lumMod val="10000"/>
                  </a:schemeClr>
                </a:solidFill>
                <a:cs typeface="Simplified Arabic" pitchFamily="2" charset="-78"/>
              </a:rPr>
              <a:t> يوزع فقرات الاختبار لتشمل الموضوعات كافة .</a:t>
            </a:r>
          </a:p>
          <a:p>
            <a:pPr algn="r">
              <a:buNone/>
            </a:pPr>
            <a:r>
              <a:rPr lang="ar-DZ" dirty="0" smtClean="0">
                <a:solidFill>
                  <a:schemeClr val="bg2">
                    <a:lumMod val="10000"/>
                  </a:schemeClr>
                </a:solidFill>
                <a:cs typeface="Simplified Arabic" pitchFamily="2" charset="-78"/>
              </a:rPr>
              <a:t>3-</a:t>
            </a:r>
            <a:r>
              <a:rPr lang="ar-SA" dirty="0" smtClean="0">
                <a:solidFill>
                  <a:schemeClr val="bg2">
                    <a:lumMod val="10000"/>
                  </a:schemeClr>
                </a:solidFill>
                <a:cs typeface="Simplified Arabic" pitchFamily="2" charset="-78"/>
              </a:rPr>
              <a:t> يوفر صدقا عاليا للاختبار .</a:t>
            </a:r>
          </a:p>
          <a:p>
            <a:pPr algn="r">
              <a:buNone/>
            </a:pPr>
            <a:r>
              <a:rPr lang="ar-DZ" dirty="0" smtClean="0">
                <a:solidFill>
                  <a:schemeClr val="bg2">
                    <a:lumMod val="10000"/>
                  </a:schemeClr>
                </a:solidFill>
                <a:cs typeface="Simplified Arabic" pitchFamily="2" charset="-78"/>
              </a:rPr>
              <a:t>4-</a:t>
            </a:r>
            <a:r>
              <a:rPr lang="ar-SA" dirty="0" smtClean="0">
                <a:solidFill>
                  <a:schemeClr val="bg2">
                    <a:lumMod val="10000"/>
                  </a:schemeClr>
                </a:solidFill>
                <a:cs typeface="Simplified Arabic" pitchFamily="2" charset="-78"/>
              </a:rPr>
              <a:t> يجعل الاختبار أداة تشخيصية علاوة على كونه أداة تحصيلية</a:t>
            </a:r>
          </a:p>
          <a:p>
            <a:pPr algn="r">
              <a:buNone/>
            </a:pPr>
            <a:r>
              <a:rPr lang="ar-DZ" dirty="0" smtClean="0">
                <a:solidFill>
                  <a:schemeClr val="bg2">
                    <a:lumMod val="10000"/>
                  </a:schemeClr>
                </a:solidFill>
                <a:cs typeface="Simplified Arabic" pitchFamily="2" charset="-78"/>
              </a:rPr>
              <a:t>5-</a:t>
            </a:r>
            <a:r>
              <a:rPr lang="ar-SA" dirty="0" smtClean="0">
                <a:solidFill>
                  <a:schemeClr val="bg2">
                    <a:lumMod val="10000"/>
                  </a:schemeClr>
                </a:solidFill>
                <a:cs typeface="Simplified Arabic" pitchFamily="2" charset="-78"/>
              </a:rPr>
              <a:t> يوزع الزمن على الموضوعات وأهميتها فيعطي الوزن الحقيقي لكل </a:t>
            </a:r>
            <a:r>
              <a:rPr lang="ar-SA" dirty="0" smtClean="0">
                <a:cs typeface="Simplified Arabic" pitchFamily="2" charset="-78"/>
              </a:rPr>
              <a:t>جزء من أجزاء المادة .</a:t>
            </a:r>
            <a:endParaRPr lang="fr-FR" dirty="0" smtClean="0">
              <a:cs typeface="Simplified Arabic" pitchFamily="2" charset="-78"/>
            </a:endParaRPr>
          </a:p>
          <a:p>
            <a:pPr algn="r">
              <a:buNone/>
            </a:pPr>
            <a:endParaRPr lang="fr-FR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 descr="emsc0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214282" y="214290"/>
            <a:ext cx="8715436" cy="6429420"/>
          </a:xfrm>
        </p:spPr>
        <p:txBody>
          <a:bodyPr>
            <a:normAutofit fontScale="40000" lnSpcReduction="20000"/>
          </a:bodyPr>
          <a:lstStyle/>
          <a:p>
            <a:pPr algn="r" rtl="1">
              <a:lnSpc>
                <a:spcPct val="120000"/>
              </a:lnSpc>
              <a:buNone/>
            </a:pPr>
            <a:r>
              <a:rPr lang="ar-DZ" sz="7000" dirty="0" smtClean="0">
                <a:solidFill>
                  <a:srgbClr val="7030A0"/>
                </a:solidFill>
              </a:rPr>
              <a:t>خامسا: </a:t>
            </a:r>
            <a:r>
              <a:rPr lang="ar-DZ" sz="7000" dirty="0" smtClean="0">
                <a:solidFill>
                  <a:srgbClr val="00B050"/>
                </a:solidFill>
              </a:rPr>
              <a:t>صياغة فقرات الاختبار: </a:t>
            </a:r>
            <a:r>
              <a:rPr lang="ar-DZ" sz="7000" dirty="0" smtClean="0"/>
              <a:t>بعد اختيار الفئة المناسبة ( فئة الفقرات ذات الإجابة المتقاة : مثل الصواب والخطأ ، واٌختيار من متعدد ، والمزاوجة ..</a:t>
            </a:r>
          </a:p>
          <a:p>
            <a:pPr algn="r" rtl="1">
              <a:lnSpc>
                <a:spcPct val="120000"/>
              </a:lnSpc>
              <a:buNone/>
            </a:pPr>
            <a:endParaRPr lang="ar-DZ" sz="7000" dirty="0" smtClean="0"/>
          </a:p>
          <a:p>
            <a:pPr algn="ctr" rtl="1">
              <a:lnSpc>
                <a:spcPct val="120000"/>
              </a:lnSpc>
              <a:buNone/>
            </a:pPr>
            <a:r>
              <a:rPr lang="ar-DZ" sz="7000" dirty="0" smtClean="0"/>
              <a:t> </a:t>
            </a:r>
            <a:r>
              <a:rPr lang="ar-DZ" sz="7000" dirty="0" smtClean="0">
                <a:solidFill>
                  <a:srgbClr val="FF0000"/>
                </a:solidFill>
              </a:rPr>
              <a:t>صياغة أسئلة الاختبار </a:t>
            </a:r>
          </a:p>
          <a:p>
            <a:pPr algn="r" rtl="1">
              <a:lnSpc>
                <a:spcPct val="120000"/>
              </a:lnSpc>
            </a:pPr>
            <a:r>
              <a:rPr lang="ar-SA" sz="7000" dirty="0" smtClean="0">
                <a:latin typeface="Arial" charset="0"/>
                <a:cs typeface="Arial" charset="0"/>
              </a:rPr>
              <a:t>يجب أن تكون الأسئلة شاملة للمقرر</a:t>
            </a:r>
            <a:r>
              <a:rPr lang="ar-DZ" sz="7000" dirty="0" smtClean="0">
                <a:latin typeface="Arial" charset="0"/>
                <a:cs typeface="Arial" charset="0"/>
              </a:rPr>
              <a:t>.  </a:t>
            </a:r>
          </a:p>
          <a:p>
            <a:pPr algn="r" rtl="1">
              <a:lnSpc>
                <a:spcPct val="120000"/>
              </a:lnSpc>
            </a:pPr>
            <a:r>
              <a:rPr lang="ar-SA" sz="7000" dirty="0" smtClean="0">
                <a:latin typeface="Arial" charset="0"/>
                <a:cs typeface="Arial" charset="0"/>
              </a:rPr>
              <a:t>أن تكون مناسبة مع الزمن</a:t>
            </a:r>
            <a:r>
              <a:rPr lang="en-US" sz="7000" dirty="0" smtClean="0">
                <a:latin typeface="Arial" charset="0"/>
                <a:cs typeface="Arial" charset="0"/>
              </a:rPr>
              <a:t> </a:t>
            </a:r>
            <a:r>
              <a:rPr lang="ar-SA" sz="7000" dirty="0" smtClean="0">
                <a:latin typeface="Arial" charset="0"/>
                <a:cs typeface="Arial" charset="0"/>
              </a:rPr>
              <a:t>.</a:t>
            </a:r>
          </a:p>
          <a:p>
            <a:pPr marL="401638" indent="-401638" algn="r" rtl="1">
              <a:lnSpc>
                <a:spcPct val="120000"/>
              </a:lnSpc>
              <a:buClr>
                <a:schemeClr val="folHlink"/>
              </a:buClr>
            </a:pPr>
            <a:r>
              <a:rPr lang="ar-SA" sz="7000" dirty="0" smtClean="0">
                <a:latin typeface="Arial" charset="0"/>
                <a:cs typeface="Arial" charset="0"/>
              </a:rPr>
              <a:t> أن تكون متنوعة (موضوعية </a:t>
            </a:r>
            <a:r>
              <a:rPr lang="ar-SA" sz="7000" dirty="0" err="1" smtClean="0">
                <a:latin typeface="Arial" charset="0"/>
                <a:cs typeface="Arial" charset="0"/>
              </a:rPr>
              <a:t>و</a:t>
            </a:r>
            <a:r>
              <a:rPr lang="ar-SA" sz="7000" dirty="0" smtClean="0">
                <a:latin typeface="Arial" charset="0"/>
                <a:cs typeface="Arial" charset="0"/>
              </a:rPr>
              <a:t> مقاليه )</a:t>
            </a:r>
            <a:endParaRPr lang="en-US" sz="7000" dirty="0" smtClean="0">
              <a:latin typeface="Arial" charset="0"/>
              <a:cs typeface="Arial" charset="0"/>
            </a:endParaRPr>
          </a:p>
          <a:p>
            <a:pPr marL="401638" indent="-401638" algn="r" rtl="1">
              <a:lnSpc>
                <a:spcPct val="120000"/>
              </a:lnSpc>
              <a:buClr>
                <a:schemeClr val="folHlink"/>
              </a:buClr>
            </a:pPr>
            <a:r>
              <a:rPr lang="ar-SA" sz="7000" dirty="0" smtClean="0">
                <a:latin typeface="Arial" charset="0"/>
                <a:cs typeface="Arial" charset="0"/>
              </a:rPr>
              <a:t> أن تكون شامله للأهداف التعليمية المراد قياسها</a:t>
            </a:r>
            <a:endParaRPr lang="en-US" sz="7000" dirty="0" smtClean="0">
              <a:latin typeface="Arial" charset="0"/>
              <a:cs typeface="Arial" charset="0"/>
            </a:endParaRPr>
          </a:p>
          <a:p>
            <a:pPr marL="401638" indent="-401638" algn="r" rtl="1">
              <a:lnSpc>
                <a:spcPct val="120000"/>
              </a:lnSpc>
              <a:buClr>
                <a:schemeClr val="folHlink"/>
              </a:buClr>
            </a:pPr>
            <a:r>
              <a:rPr lang="ar-SA" sz="7000" dirty="0" smtClean="0">
                <a:latin typeface="Arial" charset="0"/>
                <a:cs typeface="Arial" charset="0"/>
              </a:rPr>
              <a:t>عدم تضمين إجابات بعض الأسئلة في أسئلة أخرى (إيحاء)</a:t>
            </a:r>
          </a:p>
          <a:p>
            <a:pPr marL="401638" indent="-401638" algn="r" rtl="1">
              <a:lnSpc>
                <a:spcPct val="120000"/>
              </a:lnSpc>
              <a:buClr>
                <a:schemeClr val="folHlink"/>
              </a:buClr>
            </a:pPr>
            <a:r>
              <a:rPr lang="ar-DZ" sz="7000" dirty="0" smtClean="0">
                <a:latin typeface="Arial" charset="0"/>
                <a:cs typeface="Arial" charset="0"/>
              </a:rPr>
              <a:t>المدرس</a:t>
            </a:r>
            <a:r>
              <a:rPr lang="ar-SA" sz="7000" dirty="0" smtClean="0">
                <a:latin typeface="Arial" charset="0"/>
                <a:cs typeface="Arial" charset="0"/>
              </a:rPr>
              <a:t> ال</a:t>
            </a:r>
            <a:r>
              <a:rPr lang="ar-DZ" sz="7000" dirty="0" smtClean="0">
                <a:latin typeface="Arial" charset="0"/>
                <a:cs typeface="Arial" charset="0"/>
              </a:rPr>
              <a:t>ذي</a:t>
            </a:r>
            <a:r>
              <a:rPr lang="ar-SA" sz="7000" dirty="0" smtClean="0">
                <a:latin typeface="Arial" charset="0"/>
                <a:cs typeface="Arial" charset="0"/>
              </a:rPr>
              <a:t> له قريب (ابنه أو</a:t>
            </a:r>
            <a:r>
              <a:rPr lang="ar-DZ" sz="7000" dirty="0" smtClean="0">
                <a:latin typeface="Arial" charset="0"/>
                <a:cs typeface="Arial" charset="0"/>
              </a:rPr>
              <a:t> </a:t>
            </a:r>
            <a:r>
              <a:rPr lang="ar-SA" sz="7000" dirty="0" smtClean="0">
                <a:latin typeface="Arial" charset="0"/>
                <a:cs typeface="Arial" charset="0"/>
              </a:rPr>
              <a:t>شقيق</a:t>
            </a:r>
            <a:r>
              <a:rPr lang="ar-DZ" sz="7000" dirty="0" smtClean="0">
                <a:latin typeface="Arial" charset="0"/>
                <a:cs typeface="Arial" charset="0"/>
              </a:rPr>
              <a:t>ه</a:t>
            </a:r>
            <a:r>
              <a:rPr lang="ar-SA" sz="7000" dirty="0" smtClean="0">
                <a:latin typeface="Arial" charset="0"/>
                <a:cs typeface="Arial" charset="0"/>
              </a:rPr>
              <a:t>) </a:t>
            </a:r>
            <a:r>
              <a:rPr lang="ar-SA" sz="7000" dirty="0" err="1" smtClean="0">
                <a:latin typeface="Arial" charset="0"/>
                <a:cs typeface="Arial" charset="0"/>
              </a:rPr>
              <a:t>و</a:t>
            </a:r>
            <a:r>
              <a:rPr lang="ar-DZ" sz="7000" dirty="0" smtClean="0">
                <a:latin typeface="Arial" charset="0"/>
                <a:cs typeface="Arial" charset="0"/>
              </a:rPr>
              <a:t> ي</a:t>
            </a:r>
            <a:r>
              <a:rPr lang="ar-SA" sz="7000" dirty="0" smtClean="0">
                <a:latin typeface="Arial" charset="0"/>
                <a:cs typeface="Arial" charset="0"/>
              </a:rPr>
              <a:t>درسه يسند وضع الأسئلة إلى </a:t>
            </a:r>
            <a:r>
              <a:rPr lang="ar-SA" sz="7000" dirty="0" err="1" smtClean="0">
                <a:latin typeface="Arial" charset="0"/>
                <a:cs typeface="Arial" charset="0"/>
              </a:rPr>
              <a:t>م</a:t>
            </a:r>
            <a:r>
              <a:rPr lang="ar-DZ" sz="7000" dirty="0" smtClean="0">
                <a:latin typeface="Arial" charset="0"/>
                <a:cs typeface="Arial" charset="0"/>
              </a:rPr>
              <a:t>درس </a:t>
            </a:r>
            <a:r>
              <a:rPr lang="ar-SA" sz="7000" dirty="0" smtClean="0">
                <a:latin typeface="Arial" charset="0"/>
                <a:cs typeface="Arial" charset="0"/>
              </a:rPr>
              <a:t> أخر.</a:t>
            </a:r>
          </a:p>
          <a:p>
            <a:pPr algn="r" rtl="1">
              <a:lnSpc>
                <a:spcPct val="120000"/>
              </a:lnSpc>
              <a:buNone/>
            </a:pPr>
            <a:endParaRPr lang="ar-DZ" sz="5900" b="1" dirty="0" smtClean="0"/>
          </a:p>
          <a:p>
            <a:pPr algn="r">
              <a:buNone/>
            </a:pPr>
            <a:r>
              <a:rPr lang="ar-DZ" dirty="0" smtClean="0"/>
              <a:t> </a:t>
            </a:r>
            <a:endParaRPr lang="fr-F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 descr="emsc0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285720" y="285728"/>
            <a:ext cx="8643998" cy="6357982"/>
          </a:xfrm>
        </p:spPr>
        <p:txBody>
          <a:bodyPr>
            <a:normAutofit/>
          </a:bodyPr>
          <a:lstStyle/>
          <a:p>
            <a:pPr algn="ctr">
              <a:buNone/>
            </a:pPr>
            <a:endParaRPr lang="ar-DZ" sz="4000" b="1" dirty="0" smtClean="0">
              <a:solidFill>
                <a:srgbClr val="FF0000"/>
              </a:solidFill>
            </a:endParaRPr>
          </a:p>
          <a:p>
            <a:pPr algn="r">
              <a:buNone/>
            </a:pPr>
            <a:r>
              <a:rPr lang="ar-DZ" sz="4000" b="1" dirty="0" smtClean="0">
                <a:solidFill>
                  <a:srgbClr val="FF0000"/>
                </a:solidFill>
              </a:rPr>
              <a:t> </a:t>
            </a:r>
          </a:p>
          <a:p>
            <a:pPr algn="ctr">
              <a:lnSpc>
                <a:spcPct val="150000"/>
              </a:lnSpc>
              <a:buNone/>
            </a:pPr>
            <a:r>
              <a:rPr lang="ar-DZ" sz="2800" b="1" dirty="0" smtClean="0">
                <a:solidFill>
                  <a:srgbClr val="FF0000"/>
                </a:solidFill>
              </a:rPr>
              <a:t>       </a:t>
            </a:r>
            <a:endParaRPr lang="fr-FR" sz="4000" b="1" dirty="0">
              <a:solidFill>
                <a:srgbClr val="FF0000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57158" y="500042"/>
            <a:ext cx="828680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ar-DZ" sz="2800" b="1" dirty="0" smtClean="0">
                <a:solidFill>
                  <a:srgbClr val="7030A0"/>
                </a:solidFill>
              </a:rPr>
              <a:t>سادسا:</a:t>
            </a:r>
            <a:r>
              <a:rPr lang="ar-DZ" sz="2800" dirty="0" smtClean="0">
                <a:solidFill>
                  <a:srgbClr val="7030A0"/>
                </a:solidFill>
              </a:rPr>
              <a:t> </a:t>
            </a:r>
            <a:r>
              <a:rPr lang="ar-DZ" sz="2800" b="1" dirty="0" smtClean="0">
                <a:solidFill>
                  <a:srgbClr val="00B050"/>
                </a:solidFill>
              </a:rPr>
              <a:t>مراجعة أسئلة الاختبار.</a:t>
            </a:r>
            <a:r>
              <a:rPr lang="ar-DZ" sz="2800" dirty="0" smtClean="0"/>
              <a:t> في ضوء معايير الأسئلة الجيدة والاعتبارات التي ينبغي مراعاتها في صياغة كل نوع من أنواع فقرات الاختبار</a:t>
            </a:r>
            <a:endParaRPr lang="fr-FR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524</Words>
  <Application>Microsoft Office PowerPoint</Application>
  <PresentationFormat>Affichage à l'écran (4:3)</PresentationFormat>
  <Paragraphs>177</Paragraphs>
  <Slides>10</Slides>
  <Notes>1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10</vt:i4>
      </vt:variant>
    </vt:vector>
  </HeadingPairs>
  <TitlesOfParts>
    <vt:vector size="11" baseType="lpstr">
      <vt:lpstr>Office Theme</vt:lpstr>
      <vt:lpstr>Diapositive 1</vt:lpstr>
      <vt:lpstr>Diapositive 2</vt:lpstr>
      <vt:lpstr>Diapositive 3</vt:lpstr>
      <vt:lpstr>Diapositive 4</vt:lpstr>
      <vt:lpstr>Diapositive 5</vt:lpstr>
      <vt:lpstr>Diapositive 6</vt:lpstr>
      <vt:lpstr>Diapositive 7</vt:lpstr>
      <vt:lpstr>Diapositive 8</vt:lpstr>
      <vt:lpstr>Diapositive 9</vt:lpstr>
      <vt:lpstr>Diapositive 10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mahmoudi</dc:creator>
  <cp:lastModifiedBy>bleuxp</cp:lastModifiedBy>
  <cp:revision>2</cp:revision>
  <dcterms:created xsi:type="dcterms:W3CDTF">2011-05-10T08:02:01Z</dcterms:created>
  <dcterms:modified xsi:type="dcterms:W3CDTF">2013-10-27T07:44:53Z</dcterms:modified>
</cp:coreProperties>
</file>