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3.bin" ContentType="application/vnd.openxmlformats-officedocument.oleObject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3" r:id="rId2"/>
    <p:sldId id="258" r:id="rId3"/>
    <p:sldId id="260" r:id="rId4"/>
    <p:sldId id="265" r:id="rId5"/>
    <p:sldId id="289" r:id="rId6"/>
    <p:sldId id="288" r:id="rId7"/>
    <p:sldId id="266" r:id="rId8"/>
    <p:sldId id="275" r:id="rId9"/>
    <p:sldId id="267" r:id="rId10"/>
    <p:sldId id="276" r:id="rId11"/>
    <p:sldId id="281" r:id="rId12"/>
    <p:sldId id="286" r:id="rId13"/>
    <p:sldId id="277" r:id="rId14"/>
    <p:sldId id="269" r:id="rId15"/>
    <p:sldId id="278" r:id="rId16"/>
    <p:sldId id="280" r:id="rId17"/>
    <p:sldId id="270" r:id="rId18"/>
    <p:sldId id="279" r:id="rId19"/>
    <p:sldId id="271" r:id="rId20"/>
    <p:sldId id="272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drawings/_rels/vmlDrawing10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69.bin"/><Relationship Id="rId13" Type="http://schemas.microsoft.com/office/2006/relationships/legacyDiagramText" Target="legacyDiagramText74.bin"/><Relationship Id="rId3" Type="http://schemas.microsoft.com/office/2006/relationships/legacyDiagramText" Target="legacyDiagramText64.bin"/><Relationship Id="rId7" Type="http://schemas.microsoft.com/office/2006/relationships/legacyDiagramText" Target="legacyDiagramText68.bin"/><Relationship Id="rId12" Type="http://schemas.microsoft.com/office/2006/relationships/legacyDiagramText" Target="legacyDiagramText73.bin"/><Relationship Id="rId2" Type="http://schemas.microsoft.com/office/2006/relationships/legacyDiagramText" Target="legacyDiagramText63.bin"/><Relationship Id="rId16" Type="http://schemas.microsoft.com/office/2006/relationships/legacyDiagramText" Target="legacyDiagramText77.bin"/><Relationship Id="rId1" Type="http://schemas.microsoft.com/office/2006/relationships/legacyDiagramText" Target="legacyDiagramText62.bin"/><Relationship Id="rId6" Type="http://schemas.microsoft.com/office/2006/relationships/legacyDiagramText" Target="legacyDiagramText67.bin"/><Relationship Id="rId11" Type="http://schemas.microsoft.com/office/2006/relationships/legacyDiagramText" Target="legacyDiagramText72.bin"/><Relationship Id="rId5" Type="http://schemas.microsoft.com/office/2006/relationships/legacyDiagramText" Target="legacyDiagramText66.bin"/><Relationship Id="rId15" Type="http://schemas.microsoft.com/office/2006/relationships/legacyDiagramText" Target="legacyDiagramText76.bin"/><Relationship Id="rId10" Type="http://schemas.microsoft.com/office/2006/relationships/legacyDiagramText" Target="legacyDiagramText71.bin"/><Relationship Id="rId4" Type="http://schemas.microsoft.com/office/2006/relationships/legacyDiagramText" Target="legacyDiagramText65.bin"/><Relationship Id="rId9" Type="http://schemas.microsoft.com/office/2006/relationships/legacyDiagramText" Target="legacyDiagramText70.bin"/><Relationship Id="rId14" Type="http://schemas.microsoft.com/office/2006/relationships/legacyDiagramText" Target="legacyDiagramText75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3.bin"/><Relationship Id="rId7" Type="http://schemas.microsoft.com/office/2006/relationships/legacyDiagramText" Target="legacyDiagramText17.bin"/><Relationship Id="rId2" Type="http://schemas.microsoft.com/office/2006/relationships/legacyDiagramText" Target="legacyDiagramText12.bin"/><Relationship Id="rId1" Type="http://schemas.microsoft.com/office/2006/relationships/legacyDiagramText" Target="legacyDiagramText11.bin"/><Relationship Id="rId6" Type="http://schemas.microsoft.com/office/2006/relationships/legacyDiagramText" Target="legacyDiagramText16.bin"/><Relationship Id="rId5" Type="http://schemas.microsoft.com/office/2006/relationships/legacyDiagramText" Target="legacyDiagramText15.bin"/><Relationship Id="rId4" Type="http://schemas.microsoft.com/office/2006/relationships/legacyDiagramText" Target="legacyDiagramText14.bin"/></Relationships>
</file>

<file path=ppt/drawings/_rels/vmlDrawing3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25.bin"/><Relationship Id="rId3" Type="http://schemas.microsoft.com/office/2006/relationships/legacyDiagramText" Target="legacyDiagramText20.bin"/><Relationship Id="rId7" Type="http://schemas.microsoft.com/office/2006/relationships/legacyDiagramText" Target="legacyDiagramText24.bin"/><Relationship Id="rId2" Type="http://schemas.microsoft.com/office/2006/relationships/legacyDiagramText" Target="legacyDiagramText19.bin"/><Relationship Id="rId1" Type="http://schemas.microsoft.com/office/2006/relationships/legacyDiagramText" Target="legacyDiagramText18.bin"/><Relationship Id="rId6" Type="http://schemas.microsoft.com/office/2006/relationships/legacyDiagramText" Target="legacyDiagramText23.bin"/><Relationship Id="rId11" Type="http://schemas.microsoft.com/office/2006/relationships/legacyDiagramText" Target="legacyDiagramText28.bin"/><Relationship Id="rId5" Type="http://schemas.microsoft.com/office/2006/relationships/legacyDiagramText" Target="legacyDiagramText22.bin"/><Relationship Id="rId10" Type="http://schemas.microsoft.com/office/2006/relationships/legacyDiagramText" Target="legacyDiagramText27.bin"/><Relationship Id="rId4" Type="http://schemas.microsoft.com/office/2006/relationships/legacyDiagramText" Target="legacyDiagramText21.bin"/><Relationship Id="rId9" Type="http://schemas.microsoft.com/office/2006/relationships/legacyDiagramText" Target="legacyDiagramText26.bin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36.bin"/><Relationship Id="rId3" Type="http://schemas.microsoft.com/office/2006/relationships/legacyDiagramText" Target="legacyDiagramText31.bin"/><Relationship Id="rId7" Type="http://schemas.microsoft.com/office/2006/relationships/legacyDiagramText" Target="legacyDiagramText35.bin"/><Relationship Id="rId2" Type="http://schemas.microsoft.com/office/2006/relationships/legacyDiagramText" Target="legacyDiagramText30.bin"/><Relationship Id="rId1" Type="http://schemas.microsoft.com/office/2006/relationships/legacyDiagramText" Target="legacyDiagramText29.bin"/><Relationship Id="rId6" Type="http://schemas.microsoft.com/office/2006/relationships/legacyDiagramText" Target="legacyDiagramText34.bin"/><Relationship Id="rId5" Type="http://schemas.microsoft.com/office/2006/relationships/legacyDiagramText" Target="legacyDiagramText33.bin"/><Relationship Id="rId4" Type="http://schemas.microsoft.com/office/2006/relationships/legacyDiagramText" Target="legacyDiagramText32.bin"/><Relationship Id="rId9" Type="http://schemas.microsoft.com/office/2006/relationships/legacyDiagramText" Target="legacyDiagramText37.bin"/></Relationships>
</file>

<file path=ppt/drawings/_rels/vmlDrawing6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45.bin"/><Relationship Id="rId3" Type="http://schemas.microsoft.com/office/2006/relationships/legacyDiagramText" Target="legacyDiagramText40.bin"/><Relationship Id="rId7" Type="http://schemas.microsoft.com/office/2006/relationships/legacyDiagramText" Target="legacyDiagramText44.bin"/><Relationship Id="rId2" Type="http://schemas.microsoft.com/office/2006/relationships/legacyDiagramText" Target="legacyDiagramText39.bin"/><Relationship Id="rId1" Type="http://schemas.microsoft.com/office/2006/relationships/legacyDiagramText" Target="legacyDiagramText38.bin"/><Relationship Id="rId6" Type="http://schemas.microsoft.com/office/2006/relationships/legacyDiagramText" Target="legacyDiagramText43.bin"/><Relationship Id="rId5" Type="http://schemas.microsoft.com/office/2006/relationships/legacyDiagramText" Target="legacyDiagramText42.bin"/><Relationship Id="rId4" Type="http://schemas.microsoft.com/office/2006/relationships/legacyDiagramText" Target="legacyDiagramText41.bin"/></Relationships>
</file>

<file path=ppt/drawings/_rels/vmlDrawing7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48.bin"/><Relationship Id="rId7" Type="http://schemas.microsoft.com/office/2006/relationships/legacyDiagramText" Target="legacyDiagramText52.bin"/><Relationship Id="rId2" Type="http://schemas.microsoft.com/office/2006/relationships/legacyDiagramText" Target="legacyDiagramText47.bin"/><Relationship Id="rId1" Type="http://schemas.microsoft.com/office/2006/relationships/legacyDiagramText" Target="legacyDiagramText46.bin"/><Relationship Id="rId6" Type="http://schemas.microsoft.com/office/2006/relationships/legacyDiagramText" Target="legacyDiagramText51.bin"/><Relationship Id="rId5" Type="http://schemas.microsoft.com/office/2006/relationships/legacyDiagramText" Target="legacyDiagramText50.bin"/><Relationship Id="rId4" Type="http://schemas.microsoft.com/office/2006/relationships/legacyDiagramText" Target="legacyDiagramText49.bin"/></Relationships>
</file>

<file path=ppt/drawings/_rels/vmlDrawing8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55.bin"/><Relationship Id="rId2" Type="http://schemas.microsoft.com/office/2006/relationships/legacyDiagramText" Target="legacyDiagramText54.bin"/><Relationship Id="rId1" Type="http://schemas.microsoft.com/office/2006/relationships/legacyDiagramText" Target="legacyDiagramText53.bin"/><Relationship Id="rId5" Type="http://schemas.microsoft.com/office/2006/relationships/legacyDiagramText" Target="legacyDiagramText57.bin"/><Relationship Id="rId4" Type="http://schemas.microsoft.com/office/2006/relationships/legacyDiagramText" Target="legacyDiagramText56.bin"/></Relationships>
</file>

<file path=ppt/drawings/_rels/vmlDrawing9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0.bin"/><Relationship Id="rId2" Type="http://schemas.microsoft.com/office/2006/relationships/legacyDiagramText" Target="legacyDiagramText59.bin"/><Relationship Id="rId1" Type="http://schemas.microsoft.com/office/2006/relationships/legacyDiagramText" Target="legacyDiagramText58.bin"/><Relationship Id="rId4" Type="http://schemas.microsoft.com/office/2006/relationships/legacyDiagramText" Target="legacyDiagramText6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2344F-9D54-4174-B7C2-C93CB1D4BAE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73B3A-B3E5-4C99-81AB-4BC48B18BDB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505178-4560-4C98-92F8-D7D02BF2C48C}" type="slidenum">
              <a:rPr lang="ar-DZ"/>
              <a:pPr/>
              <a:t>2</a:t>
            </a:fld>
            <a:endParaRPr lang="fr-FR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572FDF-A536-4D1F-92A9-72FFCD85A6C3}" type="slidenum">
              <a:rPr lang="ar-DZ"/>
              <a:pPr/>
              <a:t>3</a:t>
            </a:fld>
            <a:endParaRPr lang="fr-FR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296024-9F44-47CD-914A-3193BC4C0703}" type="slidenum">
              <a:rPr lang="ar-DZ"/>
              <a:pPr/>
              <a:t>4</a:t>
            </a:fld>
            <a:endParaRPr lang="fr-FR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AB292C-87FB-4590-A2C2-6CC1D8F28C9D}" type="slidenum">
              <a:rPr lang="ar-DZ"/>
              <a:pPr/>
              <a:t>7</a:t>
            </a:fld>
            <a:endParaRPr lang="fr-FR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2998E9-69FA-42CE-8AB3-9ACE029EE68B}" type="slidenum">
              <a:rPr lang="ar-DZ"/>
              <a:pPr/>
              <a:t>9</a:t>
            </a:fld>
            <a:endParaRPr lang="fr-FR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A886E-F624-4106-A033-304EC5B15E22}" type="slidenum">
              <a:rPr lang="ar-DZ"/>
              <a:pPr/>
              <a:t>14</a:t>
            </a:fld>
            <a:endParaRPr lang="fr-FR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454AEB-993E-4BCF-9BCD-30AB26118983}" type="slidenum">
              <a:rPr lang="ar-DZ"/>
              <a:pPr/>
              <a:t>17</a:t>
            </a:fld>
            <a:endParaRPr lang="fr-FR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F1D739-3631-4657-BAFF-8A61E3E44EC5}" type="slidenum">
              <a:rPr lang="ar-DZ"/>
              <a:pPr/>
              <a:t>19</a:t>
            </a:fld>
            <a:endParaRPr lang="fr-FR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1A9708-5D81-46E9-A007-484AC91B0EB2}" type="slidenum">
              <a:rPr lang="ar-DZ"/>
              <a:pPr/>
              <a:t>20</a:t>
            </a:fld>
            <a:endParaRPr lang="fr-FR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B54F98-4A8C-42BD-9CD7-2F26E83A9C8E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A47F40-CB40-4AA4-B7F2-44FA182ACAE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71538" y="2428868"/>
            <a:ext cx="6786610" cy="3357586"/>
            <a:chOff x="1142976" y="1500174"/>
            <a:chExt cx="6786610" cy="200026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1142976" y="1500174"/>
              <a:ext cx="6786610" cy="2000264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" name="Rectangle 1"/>
            <p:cNvSpPr/>
            <p:nvPr/>
          </p:nvSpPr>
          <p:spPr>
            <a:xfrm>
              <a:off x="1500166" y="1928802"/>
              <a:ext cx="6143652" cy="120032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r">
                <a:buNone/>
              </a:pPr>
              <a:r>
                <a:rPr lang="ar-DZ" dirty="0" smtClean="0">
                  <a:solidFill>
                    <a:srgbClr val="FF0000"/>
                  </a:solidFill>
                </a:rPr>
                <a:t> </a:t>
              </a:r>
              <a:r>
                <a:rPr lang="ar-DZ" sz="3600" b="1" dirty="0" smtClean="0"/>
                <a:t>أنــــــواع التقــــــــــــــــــويم              </a:t>
              </a:r>
            </a:p>
            <a:p>
              <a:pPr algn="r">
                <a:buNone/>
              </a:pPr>
              <a:r>
                <a:rPr lang="ar-DZ" sz="3600" b="1" dirty="0" smtClean="0"/>
                <a:t>         التـــــربوي ومجــــــالاتــــــــــه</a:t>
              </a:r>
              <a:endParaRPr lang="fr-FR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64معل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72098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j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0"/>
            <a:ext cx="4143372" cy="6572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110" name="AutoShape 22"/>
          <p:cNvSpPr>
            <a:spLocks noChangeArrowheads="1"/>
          </p:cNvSpPr>
          <p:nvPr/>
        </p:nvSpPr>
        <p:spPr bwMode="gray">
          <a:xfrm>
            <a:off x="2143108" y="1643050"/>
            <a:ext cx="5219696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9ACE3"/>
              </a:gs>
              <a:gs pos="50000">
                <a:srgbClr val="49ACE3">
                  <a:gamma/>
                  <a:tint val="24314"/>
                  <a:invGamma/>
                </a:srgbClr>
              </a:gs>
              <a:gs pos="100000">
                <a:srgbClr val="49ACE3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B2B2B2"/>
            </a:outerShdw>
          </a:effectLst>
        </p:spPr>
        <p:txBody>
          <a:bodyPr wrap="none" anchor="ctr"/>
          <a:lstStyle/>
          <a:p>
            <a:pPr algn="r" rtl="1"/>
            <a:r>
              <a:rPr lang="ar-DZ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     تقويم            </a:t>
            </a:r>
            <a:r>
              <a:rPr lang="ar-DZ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</a:rPr>
              <a:t>الأستاذ الناجح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</p:txBody>
      </p:sp>
      <p:grpSp>
        <p:nvGrpSpPr>
          <p:cNvPr id="2" name="مجموعة 37"/>
          <p:cNvGrpSpPr/>
          <p:nvPr/>
        </p:nvGrpSpPr>
        <p:grpSpPr>
          <a:xfrm>
            <a:off x="1857356" y="2400312"/>
            <a:ext cx="5530850" cy="2743200"/>
            <a:chOff x="1857356" y="1900246"/>
            <a:chExt cx="5530850" cy="2743200"/>
          </a:xfrm>
        </p:grpSpPr>
        <p:sp>
          <p:nvSpPr>
            <p:cNvPr id="601091" name="AutoShape 3"/>
            <p:cNvSpPr>
              <a:spLocks noChangeArrowheads="1"/>
            </p:cNvSpPr>
            <p:nvPr/>
          </p:nvSpPr>
          <p:spPr bwMode="gray">
            <a:xfrm>
              <a:off x="1857356" y="1900246"/>
              <a:ext cx="5530850" cy="2743200"/>
            </a:xfrm>
            <a:prstGeom prst="upArrow">
              <a:avLst>
                <a:gd name="adj1" fmla="val 57824"/>
                <a:gd name="adj2" fmla="val 54398"/>
              </a:avLst>
            </a:prstGeom>
            <a:gradFill rotWithShape="1">
              <a:gsLst>
                <a:gs pos="0">
                  <a:srgbClr val="8F8CD2"/>
                </a:gs>
                <a:gs pos="100000">
                  <a:srgbClr val="8F8CD2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601111" name="Text Box 23"/>
            <p:cNvSpPr txBox="1">
              <a:spLocks noChangeArrowheads="1"/>
            </p:cNvSpPr>
            <p:nvPr/>
          </p:nvSpPr>
          <p:spPr bwMode="gray">
            <a:xfrm>
              <a:off x="3413636" y="3124200"/>
              <a:ext cx="2048959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ar-DZ" sz="3600" dirty="0" smtClean="0">
                  <a:solidFill>
                    <a:srgbClr val="002060"/>
                  </a:solidFill>
                </a:rPr>
                <a:t>ملمح التخرج</a:t>
              </a:r>
              <a:endParaRPr lang="en-US" sz="36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مجموعة 36"/>
          <p:cNvGrpSpPr/>
          <p:nvPr/>
        </p:nvGrpSpPr>
        <p:grpSpPr>
          <a:xfrm>
            <a:off x="1033463" y="4633913"/>
            <a:ext cx="1544637" cy="1690687"/>
            <a:chOff x="1033463" y="4633913"/>
            <a:chExt cx="1544637" cy="1690687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1033463" y="4633913"/>
              <a:ext cx="1544637" cy="1690687"/>
              <a:chOff x="555" y="2823"/>
              <a:chExt cx="973" cy="1065"/>
            </a:xfrm>
          </p:grpSpPr>
          <p:pic>
            <p:nvPicPr>
              <p:cNvPr id="601123" name="Picture 35" descr="Picture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1124" name="Oval 36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6666FF"/>
                  </a:gs>
                  <a:gs pos="100000">
                    <a:srgbClr val="6666FF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25" name="Oval 37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6666FF">
                      <a:alpha val="85001"/>
                    </a:srgbClr>
                  </a:gs>
                  <a:gs pos="100000">
                    <a:srgbClr val="6666FF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26" name="Oval 38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6666FF"/>
                  </a:gs>
                  <a:gs pos="100000">
                    <a:srgbClr val="6666FF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pic>
            <p:nvPicPr>
              <p:cNvPr id="601127" name="Picture 39" descr="Picture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1128" name="Text Box 40"/>
            <p:cNvSpPr txBox="1">
              <a:spLocks noChangeArrowheads="1"/>
            </p:cNvSpPr>
            <p:nvPr/>
          </p:nvSpPr>
          <p:spPr bwMode="gray">
            <a:xfrm>
              <a:off x="1426878" y="5253038"/>
              <a:ext cx="817853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ar-DZ" sz="2400" b="1" dirty="0" smtClean="0">
                  <a:solidFill>
                    <a:srgbClr val="FFC000"/>
                  </a:solidFill>
                  <a:latin typeface="Verdana" pitchFamily="34" charset="0"/>
                </a:rPr>
                <a:t>الإنتاج</a:t>
              </a:r>
              <a:endParaRPr lang="en-US" sz="2400" b="1" dirty="0">
                <a:solidFill>
                  <a:srgbClr val="FFC000"/>
                </a:solidFill>
                <a:latin typeface="Verdana" pitchFamily="34" charset="0"/>
              </a:endParaRPr>
            </a:p>
          </p:txBody>
        </p:sp>
      </p:grpSp>
      <p:grpSp>
        <p:nvGrpSpPr>
          <p:cNvPr id="5" name="مجموعة 35"/>
          <p:cNvGrpSpPr/>
          <p:nvPr/>
        </p:nvGrpSpPr>
        <p:grpSpPr>
          <a:xfrm>
            <a:off x="2928926" y="4643446"/>
            <a:ext cx="1544638" cy="1690687"/>
            <a:chOff x="2971800" y="4633913"/>
            <a:chExt cx="1544638" cy="1690687"/>
          </a:xfrm>
        </p:grpSpPr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2971800" y="4633913"/>
              <a:ext cx="1544638" cy="1690687"/>
              <a:chOff x="555" y="2823"/>
              <a:chExt cx="973" cy="1065"/>
            </a:xfrm>
          </p:grpSpPr>
          <p:pic>
            <p:nvPicPr>
              <p:cNvPr id="601130" name="Picture 42" descr="Picture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1131" name="Oval 43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009999"/>
                  </a:gs>
                  <a:gs pos="100000">
                    <a:srgbClr val="009999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32" name="Oval 44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009999">
                      <a:alpha val="85001"/>
                    </a:srgbClr>
                  </a:gs>
                  <a:gs pos="100000">
                    <a:srgbClr val="009999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33" name="Oval 45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009999"/>
                  </a:gs>
                  <a:gs pos="100000">
                    <a:srgbClr val="009999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pic>
            <p:nvPicPr>
              <p:cNvPr id="601134" name="Picture 46" descr="Picture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749" y="2927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1135" name="Text Box 47"/>
            <p:cNvSpPr txBox="1">
              <a:spLocks noChangeArrowheads="1"/>
            </p:cNvSpPr>
            <p:nvPr/>
          </p:nvSpPr>
          <p:spPr bwMode="gray">
            <a:xfrm>
              <a:off x="3354873" y="5253038"/>
              <a:ext cx="902811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ar-DZ" sz="2400" b="1" dirty="0" smtClean="0">
                  <a:solidFill>
                    <a:srgbClr val="FFC000"/>
                  </a:solidFill>
                  <a:latin typeface="Verdana" pitchFamily="34" charset="0"/>
                </a:rPr>
                <a:t>المهارة</a:t>
              </a:r>
              <a:endParaRPr lang="en-US" sz="2400" b="1" dirty="0">
                <a:solidFill>
                  <a:srgbClr val="FFC000"/>
                </a:solidFill>
                <a:latin typeface="Verdana" pitchFamily="34" charset="0"/>
              </a:endParaRPr>
            </a:p>
          </p:txBody>
        </p:sp>
      </p:grpSp>
      <p:grpSp>
        <p:nvGrpSpPr>
          <p:cNvPr id="7" name="مجموعة 34"/>
          <p:cNvGrpSpPr/>
          <p:nvPr/>
        </p:nvGrpSpPr>
        <p:grpSpPr>
          <a:xfrm>
            <a:off x="4953000" y="4633913"/>
            <a:ext cx="1544638" cy="1690687"/>
            <a:chOff x="4953000" y="4633913"/>
            <a:chExt cx="1544638" cy="1690687"/>
          </a:xfrm>
        </p:grpSpPr>
        <p:grpSp>
          <p:nvGrpSpPr>
            <p:cNvPr id="8" name="Group 48"/>
            <p:cNvGrpSpPr>
              <a:grpSpLocks/>
            </p:cNvGrpSpPr>
            <p:nvPr/>
          </p:nvGrpSpPr>
          <p:grpSpPr bwMode="auto">
            <a:xfrm>
              <a:off x="4953000" y="4633913"/>
              <a:ext cx="1544638" cy="1690687"/>
              <a:chOff x="555" y="2823"/>
              <a:chExt cx="973" cy="1065"/>
            </a:xfrm>
          </p:grpSpPr>
          <p:pic>
            <p:nvPicPr>
              <p:cNvPr id="601137" name="Picture 49" descr="Picture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1138" name="Oval 50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003399"/>
                  </a:gs>
                  <a:gs pos="100000">
                    <a:srgbClr val="003399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39" name="Oval 51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003399">
                      <a:alpha val="85001"/>
                    </a:srgbClr>
                  </a:gs>
                  <a:gs pos="100000">
                    <a:srgbClr val="003399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40" name="Oval 52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003399"/>
                  </a:gs>
                  <a:gs pos="100000">
                    <a:srgbClr val="003399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pic>
            <p:nvPicPr>
              <p:cNvPr id="601141" name="Picture 53" descr="Picture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1142" name="Text Box 54"/>
            <p:cNvSpPr txBox="1">
              <a:spLocks noChangeArrowheads="1"/>
            </p:cNvSpPr>
            <p:nvPr/>
          </p:nvSpPr>
          <p:spPr bwMode="gray">
            <a:xfrm>
              <a:off x="5367671" y="5253038"/>
              <a:ext cx="918841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ar-DZ" sz="2400" b="1" dirty="0" smtClean="0">
                  <a:solidFill>
                    <a:srgbClr val="FFC000"/>
                  </a:solidFill>
                  <a:latin typeface="Verdana" pitchFamily="34" charset="0"/>
                </a:rPr>
                <a:t>المعرفة</a:t>
              </a:r>
              <a:endParaRPr lang="en-US" sz="2400" b="1" dirty="0">
                <a:solidFill>
                  <a:srgbClr val="FFC000"/>
                </a:solidFill>
                <a:latin typeface="Verdana" pitchFamily="34" charset="0"/>
              </a:endParaRPr>
            </a:p>
          </p:txBody>
        </p:sp>
      </p:grpSp>
      <p:grpSp>
        <p:nvGrpSpPr>
          <p:cNvPr id="9" name="مجموعة 33"/>
          <p:cNvGrpSpPr/>
          <p:nvPr/>
        </p:nvGrpSpPr>
        <p:grpSpPr>
          <a:xfrm>
            <a:off x="6934200" y="4633913"/>
            <a:ext cx="1544638" cy="1690687"/>
            <a:chOff x="6934200" y="4633913"/>
            <a:chExt cx="1544638" cy="1690687"/>
          </a:xfrm>
        </p:grpSpPr>
        <p:grpSp>
          <p:nvGrpSpPr>
            <p:cNvPr id="10" name="Group 55"/>
            <p:cNvGrpSpPr>
              <a:grpSpLocks/>
            </p:cNvGrpSpPr>
            <p:nvPr/>
          </p:nvGrpSpPr>
          <p:grpSpPr bwMode="auto">
            <a:xfrm>
              <a:off x="6934200" y="4633913"/>
              <a:ext cx="1544638" cy="1690687"/>
              <a:chOff x="555" y="2823"/>
              <a:chExt cx="973" cy="1065"/>
            </a:xfrm>
          </p:grpSpPr>
          <p:pic>
            <p:nvPicPr>
              <p:cNvPr id="601144" name="Picture 56" descr="Picture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636" y="3718"/>
                <a:ext cx="819" cy="170"/>
              </a:xfrm>
              <a:prstGeom prst="rect">
                <a:avLst/>
              </a:prstGeom>
              <a:noFill/>
            </p:spPr>
          </p:pic>
          <p:sp>
            <p:nvSpPr>
              <p:cNvPr id="601145" name="Oval 57"/>
              <p:cNvSpPr>
                <a:spLocks noChangeArrowheads="1"/>
              </p:cNvSpPr>
              <p:nvPr/>
            </p:nvSpPr>
            <p:spPr bwMode="gray">
              <a:xfrm>
                <a:off x="555" y="2823"/>
                <a:ext cx="973" cy="973"/>
              </a:xfrm>
              <a:prstGeom prst="ellipse">
                <a:avLst/>
              </a:prstGeom>
              <a:gradFill rotWithShape="1">
                <a:gsLst>
                  <a:gs pos="0">
                    <a:srgbClr val="7E0D91"/>
                  </a:gs>
                  <a:gs pos="100000">
                    <a:srgbClr val="7E0D91">
                      <a:gamma/>
                      <a:shade val="57255"/>
                      <a:invGamma/>
                    </a:srgbClr>
                  </a:gs>
                </a:gsLst>
                <a:path path="rect">
                  <a:fillToRect l="100000" t="10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46" name="Oval 58"/>
              <p:cNvSpPr>
                <a:spLocks noChangeArrowheads="1"/>
              </p:cNvSpPr>
              <p:nvPr/>
            </p:nvSpPr>
            <p:spPr bwMode="gray">
              <a:xfrm>
                <a:off x="576" y="2846"/>
                <a:ext cx="928" cy="929"/>
              </a:xfrm>
              <a:prstGeom prst="ellipse">
                <a:avLst/>
              </a:prstGeom>
              <a:gradFill rotWithShape="1">
                <a:gsLst>
                  <a:gs pos="0">
                    <a:srgbClr val="7E0D91">
                      <a:alpha val="85001"/>
                    </a:srgbClr>
                  </a:gs>
                  <a:gs pos="100000">
                    <a:srgbClr val="7E0D91">
                      <a:gamma/>
                      <a:shade val="6352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sp>
            <p:nvSpPr>
              <p:cNvPr id="601147" name="Oval 59"/>
              <p:cNvSpPr>
                <a:spLocks noChangeArrowheads="1"/>
              </p:cNvSpPr>
              <p:nvPr/>
            </p:nvSpPr>
            <p:spPr bwMode="gray">
              <a:xfrm>
                <a:off x="612" y="2880"/>
                <a:ext cx="839" cy="839"/>
              </a:xfrm>
              <a:prstGeom prst="ellipse">
                <a:avLst/>
              </a:prstGeom>
              <a:gradFill rotWithShape="1">
                <a:gsLst>
                  <a:gs pos="0">
                    <a:srgbClr val="7E0D91"/>
                  </a:gs>
                  <a:gs pos="100000">
                    <a:srgbClr val="7E0D91">
                      <a:gamma/>
                      <a:shade val="72549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ar-SA"/>
              </a:p>
            </p:txBody>
          </p:sp>
          <p:pic>
            <p:nvPicPr>
              <p:cNvPr id="601148" name="Picture 60" descr="Picture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576" y="2880"/>
                <a:ext cx="616" cy="616"/>
              </a:xfrm>
              <a:prstGeom prst="rect">
                <a:avLst/>
              </a:prstGeom>
              <a:noFill/>
            </p:spPr>
          </p:pic>
        </p:grpSp>
        <p:sp>
          <p:nvSpPr>
            <p:cNvPr id="601149" name="Text Box 61"/>
            <p:cNvSpPr txBox="1">
              <a:spLocks noChangeArrowheads="1"/>
            </p:cNvSpPr>
            <p:nvPr/>
          </p:nvSpPr>
          <p:spPr bwMode="gray">
            <a:xfrm>
              <a:off x="7323051" y="5253038"/>
              <a:ext cx="96372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ar-DZ" sz="2000" b="1" dirty="0" smtClean="0">
                  <a:solidFill>
                    <a:srgbClr val="FFC000"/>
                  </a:solidFill>
                  <a:latin typeface="Verdana" pitchFamily="34" charset="0"/>
                </a:rPr>
                <a:t>الشخصية</a:t>
              </a:r>
              <a:endParaRPr lang="en-US" sz="2000" b="1" dirty="0">
                <a:solidFill>
                  <a:srgbClr val="FFC000"/>
                </a:solidFill>
                <a:latin typeface="Verdana" pitchFamily="34" charset="0"/>
              </a:endParaRPr>
            </a:p>
          </p:txBody>
        </p:sp>
      </p:grpSp>
      <p:pic>
        <p:nvPicPr>
          <p:cNvPr id="40" name="Picture 28" descr="0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71414"/>
            <a:ext cx="2357454" cy="1587480"/>
          </a:xfrm>
          <a:prstGeom prst="rect">
            <a:avLst/>
          </a:prstGeom>
          <a:noFill/>
        </p:spPr>
      </p:pic>
      <p:pic>
        <p:nvPicPr>
          <p:cNvPr id="41" name="Picture 47" descr="1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357298"/>
            <a:ext cx="1600200" cy="1204913"/>
          </a:xfrm>
          <a:prstGeom prst="rect">
            <a:avLst/>
          </a:prstGeom>
          <a:noFill/>
        </p:spPr>
      </p:pic>
      <p:pic>
        <p:nvPicPr>
          <p:cNvPr id="42" name="Picture 14" descr="J033689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6715140" y="71414"/>
            <a:ext cx="2286016" cy="2428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60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601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1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o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01155" cy="671514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2" name="Organization Chart 4"/>
          <p:cNvGraphicFramePr>
            <a:graphicFrameLocks/>
          </p:cNvGraphicFramePr>
          <p:nvPr/>
        </p:nvGraphicFramePr>
        <p:xfrm>
          <a:off x="457200" y="304800"/>
          <a:ext cx="7620000" cy="6248400"/>
        </p:xfrm>
        <a:graphic>
          <a:graphicData uri="http://schemas.openxmlformats.org/drawingml/2006/compatibility">
            <com:legacyDrawing xmlns:com="http://schemas.openxmlformats.org/drawingml/2006/compatibility" spid="_x0000_s717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532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تعليمية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</p:spPr>
      </p:pic>
      <p:pic>
        <p:nvPicPr>
          <p:cNvPr id="3" name="Picture 2" descr="البيئة التعليمية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iJ853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00" name="Diagram 4"/>
          <p:cNvGraphicFramePr>
            <a:graphicFrameLocks/>
          </p:cNvGraphicFramePr>
          <p:nvPr/>
        </p:nvGraphicFramePr>
        <p:xfrm>
          <a:off x="0" y="685800"/>
          <a:ext cx="9144000" cy="5715000"/>
        </p:xfrm>
        <a:graphic>
          <a:graphicData uri="http://schemas.openxmlformats.org/drawingml/2006/compatibility">
            <com:legacyDrawing xmlns:com="http://schemas.openxmlformats.org/drawingml/2006/compatibility" spid="_x0000_s819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553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تقويم المدي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3790362" cy="6500858"/>
          </a:xfrm>
          <a:prstGeom prst="rect">
            <a:avLst/>
          </a:prstGeom>
        </p:spPr>
      </p:pic>
      <p:pic>
        <p:nvPicPr>
          <p:cNvPr id="3" name="Picture 2" descr="di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42852"/>
            <a:ext cx="4786314" cy="671514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8" name="Organization Chart 4"/>
          <p:cNvGraphicFramePr>
            <a:graphicFrameLocks/>
          </p:cNvGraphicFramePr>
          <p:nvPr/>
        </p:nvGraphicFramePr>
        <p:xfrm>
          <a:off x="533400" y="381000"/>
          <a:ext cx="8229600" cy="5943600"/>
        </p:xfrm>
        <a:graphic>
          <a:graphicData uri="http://schemas.openxmlformats.org/drawingml/2006/compatibility">
            <com:legacyDrawing xmlns:com="http://schemas.openxmlformats.org/drawingml/2006/compatibility" spid="_x0000_s921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573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43042" y="142852"/>
            <a:ext cx="7500958" cy="24288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666844" y="142852"/>
            <a:ext cx="7477156" cy="2031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dirty="0"/>
          </a:p>
          <a:p>
            <a:pPr algn="ctr"/>
            <a:r>
              <a:rPr lang="ar-SA" b="1" dirty="0">
                <a:solidFill>
                  <a:schemeClr val="folHlink"/>
                </a:solidFill>
              </a:rPr>
              <a:t>أنواع التقويم التربوي ومجالاته</a:t>
            </a:r>
            <a:endParaRPr lang="en-US" dirty="0">
              <a:solidFill>
                <a:schemeClr val="folHlink"/>
              </a:solidFill>
            </a:endParaRPr>
          </a:p>
          <a:p>
            <a:pPr algn="r"/>
            <a:r>
              <a:rPr lang="ar-SA" b="1" dirty="0" smtClean="0">
                <a:solidFill>
                  <a:schemeClr val="accent2"/>
                </a:solidFill>
              </a:rPr>
              <a:t>تصنيفات </a:t>
            </a:r>
            <a:r>
              <a:rPr lang="ar-SA" b="1" dirty="0">
                <a:solidFill>
                  <a:schemeClr val="accent2"/>
                </a:solidFill>
              </a:rPr>
              <a:t>التقويم وأنواعه:</a:t>
            </a:r>
            <a:endParaRPr lang="en-US" dirty="0">
              <a:solidFill>
                <a:schemeClr val="accent2"/>
              </a:solidFill>
            </a:endParaRPr>
          </a:p>
          <a:p>
            <a:endParaRPr lang="fr-FR" b="1" dirty="0" smtClean="0"/>
          </a:p>
          <a:p>
            <a:r>
              <a:rPr lang="ar-SA" b="1" dirty="0" smtClean="0"/>
              <a:t>هناك </a:t>
            </a:r>
            <a:r>
              <a:rPr lang="ar-SA" b="1" dirty="0"/>
              <a:t>أنواع عديدة من أنواع التقويم ومسمياته .وهي تختلف باختلاف نوعية وطبيعة الوسائل والأدوات التي يعتمد عليها من اختبارات ومقاييس وغيرها .</a:t>
            </a:r>
            <a:endParaRPr lang="en-US" dirty="0"/>
          </a:p>
          <a:p>
            <a:pPr rtl="0" eaLnBrk="0" hangingPunct="0"/>
            <a:endParaRPr lang="en-US" dirty="0"/>
          </a:p>
        </p:txBody>
      </p:sp>
      <p:graphicFrame>
        <p:nvGraphicFramePr>
          <p:cNvPr id="8218" name="Organization Chart 26"/>
          <p:cNvGraphicFramePr>
            <a:graphicFrameLocks/>
          </p:cNvGraphicFramePr>
          <p:nvPr/>
        </p:nvGraphicFramePr>
        <p:xfrm>
          <a:off x="2214546" y="2786058"/>
          <a:ext cx="5372100" cy="34290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1049" name="Picture 47" descr="hgh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67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Dgm spid="82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2" name="Organization Chart 4"/>
          <p:cNvGraphicFramePr>
            <a:graphicFrameLocks/>
          </p:cNvGraphicFramePr>
          <p:nvPr/>
        </p:nvGraphicFramePr>
        <p:xfrm>
          <a:off x="228600" y="762000"/>
          <a:ext cx="8610600" cy="5715000"/>
        </p:xfrm>
        <a:graphic>
          <a:graphicData uri="http://schemas.openxmlformats.org/drawingml/2006/compatibility">
            <com:legacyDrawing xmlns:com="http://schemas.openxmlformats.org/drawingml/2006/compatibility" spid="_x0000_s1024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634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Diagram 4"/>
          <p:cNvGraphicFramePr>
            <a:graphicFrameLocks/>
          </p:cNvGraphicFramePr>
          <p:nvPr/>
        </p:nvGraphicFramePr>
        <p:xfrm>
          <a:off x="762000" y="304800"/>
          <a:ext cx="7620000" cy="609600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122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6" name="Organization Chart 4"/>
          <p:cNvGraphicFramePr>
            <a:graphicFrameLocks/>
          </p:cNvGraphicFramePr>
          <p:nvPr/>
        </p:nvGraphicFramePr>
        <p:xfrm>
          <a:off x="1000100" y="1000108"/>
          <a:ext cx="7038975" cy="4762500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184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zmzm.netc740530c9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215106"/>
          </a:xfrm>
        </p:spPr>
        <p:txBody>
          <a:bodyPr>
            <a:normAutofit fontScale="92500"/>
          </a:bodyPr>
          <a:lstStyle/>
          <a:p>
            <a:pPr algn="r">
              <a:buNone/>
            </a:pPr>
            <a:r>
              <a:rPr lang="ar-DZ" dirty="0" smtClean="0"/>
              <a:t> </a:t>
            </a:r>
          </a:p>
          <a:p>
            <a:pPr algn="r">
              <a:buNone/>
            </a:pPr>
            <a:r>
              <a:rPr lang="ar-DZ" dirty="0" smtClean="0">
                <a:solidFill>
                  <a:srgbClr val="C00000"/>
                </a:solidFill>
              </a:rPr>
              <a:t>  </a:t>
            </a:r>
          </a:p>
          <a:p>
            <a:pPr algn="r" rtl="1"/>
            <a:r>
              <a:rPr lang="ar-DZ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تقويم تشخيصي     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</a:t>
            </a:r>
            <a:r>
              <a:rPr lang="ar-DZ" dirty="0" smtClean="0">
                <a:latin typeface="Arial" pitchFamily="34" charset="0"/>
                <a:cs typeface="Arial" pitchFamily="34" charset="0"/>
              </a:rPr>
              <a:t>قبل أو في بداية الدرس      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مكتسبات قبلية. </a:t>
            </a:r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ar-DZ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r>
              <a:rPr lang="ar-DZ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تقويم تكوينــــي     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ar-DZ" dirty="0" smtClean="0">
                <a:latin typeface="Arial" pitchFamily="34" charset="0"/>
                <a:cs typeface="Arial" pitchFamily="34" charset="0"/>
              </a:rPr>
              <a:t>خلال مراحل التدريس  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معطيات جديدة.</a:t>
            </a:r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ar-DZ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r>
              <a:rPr lang="ar-DZ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تقويم إجمالـــي    </a:t>
            </a:r>
            <a:r>
              <a:rPr lang="fr-FR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ar-DZ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dirty="0" smtClean="0">
                <a:latin typeface="Arial" pitchFamily="34" charset="0"/>
                <a:cs typeface="Arial" pitchFamily="34" charset="0"/>
              </a:rPr>
              <a:t>بعد التدريـــــــــــــــس  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r-FR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أهداف نهائيـــة.</a:t>
            </a:r>
            <a:r>
              <a:rPr lang="fr-FR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fr-FR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ar-DZ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ماهي أهداف كل نوع من أنواع التقويم؟ ومقتضيات إنجازها ؟</a:t>
            </a:r>
            <a:endParaRPr lang="fr-FR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Connecteur droit avec flèche 3"/>
          <p:cNvCxnSpPr/>
          <p:nvPr/>
        </p:nvCxnSpPr>
        <p:spPr>
          <a:xfrm rot="10800000">
            <a:off x="6143636" y="1428737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rot="10800000">
            <a:off x="6143634" y="2357426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rot="10800000">
            <a:off x="6143634" y="3214686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rot="10800000">
            <a:off x="2571736" y="1500169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rot="10800000">
            <a:off x="2428860" y="2357430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rot="10800000">
            <a:off x="2500298" y="3214681"/>
            <a:ext cx="500068" cy="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1428728" y="357166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>
                <a:latin typeface="Arial" pitchFamily="34" charset="0"/>
                <a:cs typeface="Arial" pitchFamily="34" charset="0"/>
              </a:rPr>
              <a:t>ويمكن أن نقسم أنماط التقويم إلى ثلاثة أنماط .</a:t>
            </a:r>
            <a:endParaRPr lang="fr-FR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3214678" y="357166"/>
          <a:ext cx="2000264" cy="1697593"/>
        </p:xfrm>
        <a:graphic>
          <a:graphicData uri="http://schemas.openxmlformats.org/presentationml/2006/ole">
            <p:oleObj spid="_x0000_s48130" name="Image bitmap" r:id="rId3" imgW="1542857" imgH="1324160" progId="PBrush">
              <p:embed/>
            </p:oleObj>
          </a:graphicData>
        </a:graphic>
      </p:graphicFrame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2571736" y="3000372"/>
          <a:ext cx="2814646" cy="1500198"/>
        </p:xfrm>
        <a:graphic>
          <a:graphicData uri="http://schemas.openxmlformats.org/presentationml/2006/ole">
            <p:oleObj spid="_x0000_s48131" name="Image bitmap" r:id="rId4" imgW="1600000" imgH="781159" progId="PBrush">
              <p:embed/>
            </p:oleObj>
          </a:graphicData>
        </a:graphic>
      </p:graphicFrame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643042" y="4929198"/>
          <a:ext cx="4714908" cy="1466850"/>
        </p:xfrm>
        <a:graphic>
          <a:graphicData uri="http://schemas.openxmlformats.org/presentationml/2006/ole">
            <p:oleObj spid="_x0000_s48132" name="Image bitmap" r:id="rId5" imgW="1533739" imgH="1467055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0" name="Diagram 4"/>
          <p:cNvGraphicFramePr>
            <a:graphicFrameLocks/>
          </p:cNvGraphicFramePr>
          <p:nvPr/>
        </p:nvGraphicFramePr>
        <p:xfrm>
          <a:off x="838200" y="304800"/>
          <a:ext cx="7696200" cy="5715000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45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ت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0"/>
            <a:ext cx="4929189" cy="6858000"/>
          </a:xfrm>
          <a:prstGeom prst="rect">
            <a:avLst/>
          </a:prstGeom>
        </p:spPr>
      </p:pic>
      <p:pic>
        <p:nvPicPr>
          <p:cNvPr id="3" name="Picture 2" descr="lتق متعلم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433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73" name="Rectangle 21"/>
          <p:cNvSpPr>
            <a:spLocks noChangeArrowheads="1"/>
          </p:cNvSpPr>
          <p:nvPr/>
        </p:nvSpPr>
        <p:spPr bwMode="auto">
          <a:xfrm>
            <a:off x="990600" y="-33338"/>
            <a:ext cx="81534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ar-SA" sz="1600" b="1">
                <a:solidFill>
                  <a:schemeClr val="accent2"/>
                </a:solidFill>
                <a:ea typeface="Times New Roman" pitchFamily="18" charset="0"/>
                <a:cs typeface="AL-Mohanad Bold" pitchFamily="2" charset="-78"/>
              </a:rPr>
              <a:t>مجالات التقويم في العملية التعليمية</a:t>
            </a:r>
            <a:r>
              <a:rPr lang="ar-SA" sz="1600" b="1">
                <a:ea typeface="Times New Roman" pitchFamily="18" charset="0"/>
                <a:cs typeface="AL-Mohanad Bold" pitchFamily="2" charset="-78"/>
              </a:rPr>
              <a:t>:</a:t>
            </a:r>
            <a:r>
              <a:rPr lang="ar-SA" sz="1400">
                <a:ea typeface="Times New Roman" pitchFamily="18" charset="0"/>
                <a:cs typeface="AL-Mohanad Bold" pitchFamily="2" charset="-78"/>
              </a:rPr>
              <a:t> تتنوع مجالات التقويم بتنوع عناصر ومدخلات ومخرجات العملية التعليمية وتشمل:</a:t>
            </a:r>
            <a:endParaRPr lang="en-US" sz="1400">
              <a:ea typeface="Times New Roman" pitchFamily="18" charset="0"/>
              <a:cs typeface="AL-Mohanad Bold" pitchFamily="2" charset="-78"/>
            </a:endParaRPr>
          </a:p>
          <a:p>
            <a:pPr algn="l" rtl="0" eaLnBrk="0" hangingPunct="0"/>
            <a:endParaRPr lang="en-US">
              <a:ea typeface="Times New Roman" pitchFamily="18" charset="0"/>
              <a:cs typeface="AL-Mohanad Bold" pitchFamily="2" charset="-78"/>
            </a:endParaRPr>
          </a:p>
        </p:txBody>
      </p:sp>
      <p:graphicFrame>
        <p:nvGraphicFramePr>
          <p:cNvPr id="49156" name="Organization Chart 4"/>
          <p:cNvGraphicFramePr>
            <a:graphicFrameLocks/>
          </p:cNvGraphicFramePr>
          <p:nvPr/>
        </p:nvGraphicFramePr>
        <p:xfrm>
          <a:off x="228600" y="533400"/>
          <a:ext cx="8534400" cy="6096000"/>
        </p:xfrm>
        <a:graphic>
          <a:graphicData uri="http://schemas.openxmlformats.org/drawingml/2006/compatibility">
            <com:legacyDrawing xmlns:com="http://schemas.openxmlformats.org/drawingml/2006/compatibility" spid="_x0000_s5122"/>
          </a:graphicData>
        </a:graphic>
      </p:graphicFrame>
      <p:sp>
        <p:nvSpPr>
          <p:cNvPr id="10260" name="Rectangle 30"/>
          <p:cNvSpPr>
            <a:spLocks noChangeArrowheads="1"/>
          </p:cNvSpPr>
          <p:nvPr/>
        </p:nvSpPr>
        <p:spPr bwMode="auto">
          <a:xfrm>
            <a:off x="0" y="577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4915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282</TotalTime>
  <Words>1170</Words>
  <Application>Microsoft Office PowerPoint</Application>
  <PresentationFormat>Affichage à l'écran (4:3)</PresentationFormat>
  <Paragraphs>185</Paragraphs>
  <Slides>20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2" baseType="lpstr">
      <vt:lpstr>Aspect</vt:lpstr>
      <vt:lpstr>Image bitmap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mahmoudi</dc:creator>
  <cp:lastModifiedBy>bleuxp</cp:lastModifiedBy>
  <cp:revision>31</cp:revision>
  <dcterms:created xsi:type="dcterms:W3CDTF">2011-01-30T16:21:16Z</dcterms:created>
  <dcterms:modified xsi:type="dcterms:W3CDTF">2013-10-27T07:40:56Z</dcterms:modified>
</cp:coreProperties>
</file>