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08" r:id="rId2"/>
    <p:sldId id="363" r:id="rId3"/>
    <p:sldId id="340" r:id="rId4"/>
    <p:sldId id="339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57" r:id="rId14"/>
    <p:sldId id="349" r:id="rId15"/>
    <p:sldId id="350" r:id="rId16"/>
    <p:sldId id="351" r:id="rId17"/>
    <p:sldId id="352" r:id="rId18"/>
    <p:sldId id="354" r:id="rId19"/>
    <p:sldId id="355" r:id="rId20"/>
    <p:sldId id="356" r:id="rId21"/>
    <p:sldId id="358" r:id="rId22"/>
    <p:sldId id="359" r:id="rId23"/>
    <p:sldId id="360" r:id="rId24"/>
    <p:sldId id="365" r:id="rId25"/>
    <p:sldId id="361" r:id="rId26"/>
    <p:sldId id="362" r:id="rId27"/>
    <p:sldId id="367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9900"/>
    <a:srgbClr val="FFFBFF"/>
    <a:srgbClr val="FF57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72" autoAdjust="0"/>
    <p:restoredTop sz="94660"/>
  </p:normalViewPr>
  <p:slideViewPr>
    <p:cSldViewPr>
      <p:cViewPr varScale="1">
        <p:scale>
          <a:sx n="68" d="100"/>
          <a:sy n="68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BAB0A-793C-4932-B51F-B8A35D986834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44BEB-D354-4538-A480-49A1C76ABE2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4BEB-D354-4538-A480-49A1C76ABE2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4BEB-D354-4538-A480-49A1C76ABE26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Ici on parle de</a:t>
            </a:r>
            <a:r>
              <a:rPr lang="fr-FR" baseline="0" dirty="0" smtClean="0"/>
              <a:t> la manifestation spontanée du phénomène. </a:t>
            </a:r>
          </a:p>
          <a:p>
            <a:r>
              <a:rPr lang="fr-FR" baseline="0" dirty="0" smtClean="0"/>
              <a:t>Le temps défini en pratique c’est le temps d’engagement moteur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44BEB-D354-4538-A480-49A1C76ABE26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725601-8CCA-4215-8001-B1BFB92751BA}" type="datetimeFigureOut">
              <a:rPr lang="fr-FR" smtClean="0"/>
              <a:pPr/>
              <a:t>14/01/2015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A40332-894F-4A4D-A1CD-95DD61316F7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v2s.com/" TargetMode="External"/><Relationship Id="rId2" Type="http://schemas.openxmlformats.org/officeDocument/2006/relationships/hyperlink" Target="http://www.epsdoc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6357982"/>
          </a:xfrm>
        </p:spPr>
        <p:txBody>
          <a:bodyPr>
            <a:normAutofit/>
          </a:bodyPr>
          <a:lstStyle/>
          <a:p>
            <a:pPr marL="1143000" indent="-1143000" algn="ctr"/>
            <a:r>
              <a:rPr lang="fr-FR" sz="8000" b="1" i="1" dirty="0" smtClean="0"/>
              <a:t>L’Observation en EPS</a:t>
            </a:r>
            <a:r>
              <a:rPr lang="fr-FR" sz="3100" b="1" i="1" u="sng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3100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fr-FR" sz="31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3100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fr-FR" sz="31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3100" b="1" i="1" dirty="0" smtClean="0">
                <a:solidFill>
                  <a:schemeClr val="tx2">
                    <a:lumMod val="50000"/>
                  </a:schemeClr>
                </a:solidFill>
              </a:rPr>
              <a:t>MR. KRICHAL</a:t>
            </a:r>
            <a:r>
              <a:rPr lang="fr-FR" sz="6600" b="1" i="1" dirty="0" smtClean="0"/>
              <a:t/>
            </a:r>
            <a:br>
              <a:rPr lang="fr-FR" sz="6600" b="1" i="1" dirty="0" smtClean="0"/>
            </a:br>
            <a:endParaRPr lang="fr-FR" sz="6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Observer pourquoi?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214678" y="928670"/>
            <a:ext cx="5929322" cy="53197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dirty="0" smtClean="0"/>
              <a:t>   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les fonctions de l’observation</a:t>
            </a:r>
          </a:p>
          <a:p>
            <a:pPr algn="just">
              <a:buNone/>
            </a:pPr>
            <a:r>
              <a:rPr lang="fr-FR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2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3- Evaluative:</a:t>
            </a:r>
          </a:p>
          <a:p>
            <a:pPr algn="just">
              <a:buNone/>
            </a:pPr>
            <a:r>
              <a:rPr lang="fr-FR" sz="2200" b="1" dirty="0" smtClean="0">
                <a:latin typeface="Times New Roman" pitchFamily="18" charset="0"/>
                <a:cs typeface="Times New Roman" pitchFamily="18" charset="0"/>
              </a:rPr>
              <a:t>      l’enseignant recueil des informations sur les aspects reliés à l’enseignement apprentissage en vue d’orienter l’élève , lui permettre de se corriger et de s’améliorer (évaluation formative)ou de lui attribuer une note (évaluation sommative).</a:t>
            </a:r>
          </a:p>
          <a:p>
            <a:pPr algn="just">
              <a:buNone/>
            </a:pPr>
            <a:r>
              <a:rPr lang="fr-FR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2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4-Vérificatrice :</a:t>
            </a:r>
            <a:r>
              <a:rPr lang="fr-FR" sz="2200" b="1" dirty="0" smtClean="0">
                <a:latin typeface="Times New Roman" pitchFamily="18" charset="0"/>
                <a:cs typeface="Times New Roman" pitchFamily="18" charset="0"/>
              </a:rPr>
              <a:t> elle consiste de partir du quotidien de la classe pour formuler des hypothèses d’action et de vérifier son adéquation avec l’objectif visé.</a:t>
            </a:r>
          </a:p>
          <a:p>
            <a:pPr>
              <a:buNone/>
            </a:pPr>
            <a:endParaRPr lang="fr-FR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Avec quel instrument observer?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071802" y="928670"/>
            <a:ext cx="6072198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dirty="0" smtClean="0"/>
              <a:t>  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les instruments de l’observation</a:t>
            </a: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 algn="just">
              <a:buNone/>
            </a:pP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1 -Grille :</a:t>
            </a:r>
            <a:r>
              <a:rPr lang="fr-FR" sz="2200" b="1" dirty="0" smtClean="0">
                <a:latin typeface="Times New Roman" pitchFamily="18" charset="0"/>
                <a:cs typeface="Times New Roman" pitchFamily="18" charset="0"/>
              </a:rPr>
              <a:t>dirigée par l’observateur sur l’objet à observer .Elle sert à quantifier et donner les résultats d’une action.</a:t>
            </a:r>
          </a:p>
          <a:p>
            <a:pPr algn="just">
              <a:buNone/>
            </a:pP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2-Fiche :</a:t>
            </a:r>
            <a:r>
              <a:rPr lang="fr-FR" sz="3600" dirty="0" smtClean="0"/>
              <a:t> </a:t>
            </a:r>
            <a:r>
              <a:rPr lang="fr-FR" sz="2200" b="1" dirty="0" smtClean="0">
                <a:latin typeface="Times New Roman" pitchFamily="18" charset="0"/>
                <a:cs typeface="Times New Roman" pitchFamily="18" charset="0"/>
              </a:rPr>
              <a:t>permet de rassembler des données pourvues d’une structure logique.</a:t>
            </a:r>
          </a:p>
          <a:p>
            <a:pPr>
              <a:buNone/>
            </a:pPr>
            <a:endParaRPr lang="fr-FR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4000" b="1" i="1" dirty="0" smtClean="0"/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Avec quel instrument observer?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071802" y="928670"/>
            <a:ext cx="6072198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dirty="0" smtClean="0"/>
              <a:t>  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les instruments de l’observation</a:t>
            </a: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 algn="just">
              <a:buNone/>
            </a:pP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3-Check liste :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(liste d’inventaire ou liste de vérification) :l’observateur indique par un signe la présence ou l’absence d’un élément cherché.</a:t>
            </a:r>
          </a:p>
          <a:p>
            <a:pPr algn="just">
              <a:buNone/>
            </a:pP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4-Echelle comportementale :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permet de ranger de plus bas au plus haut , les actions observées dans un certain ordre des classes cordonnées d’observation utilisée surtout lorsqu’il s’agit d’établir des niveaux</a:t>
            </a:r>
          </a:p>
          <a:p>
            <a:pPr>
              <a:buNone/>
            </a:pPr>
            <a:endParaRPr lang="fr-FR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4000" b="1" i="1" dirty="0" smtClean="0"/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Quand</a:t>
            </a:r>
            <a:r>
              <a:rPr lang="fr-FR" sz="3600" dirty="0" smtClean="0"/>
              <a:t>?</a:t>
            </a: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observer?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071802" y="928670"/>
            <a:ext cx="6072198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fr-FR" dirty="0" smtClean="0"/>
              <a:t>  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les moments de l’observation</a:t>
            </a: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 algn="just">
              <a:buNone/>
            </a:pPr>
            <a:r>
              <a:rPr lang="fr-F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-Au début:</a:t>
            </a:r>
            <a:r>
              <a:rPr lang="fr-F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c’est l’évaluation diagnostique qui permet de situer le niveau de départ et fixer les objectifs.</a:t>
            </a:r>
          </a:p>
          <a:p>
            <a:pPr algn="just"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  <a:cs typeface="Arial" pitchFamily="34" charset="0"/>
              </a:rPr>
            </a:br>
            <a:r>
              <a:rPr lang="fr-FR" sz="2400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Au cours: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c’est l’évaluation formative dont l’objet est de réguler l’apprentissage.</a:t>
            </a:r>
          </a:p>
          <a:p>
            <a:pPr algn="just"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  <a:cs typeface="Arial" pitchFamily="34" charset="0"/>
              </a:rPr>
            </a:br>
            <a:r>
              <a:rPr lang="fr-FR" sz="2400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la fin: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c’est le bilan des acquis et des progrès, (l’évaluation sommative.)</a:t>
            </a: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fr-FR" sz="4000" b="1" i="1" dirty="0" smtClean="0"/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Les différentes techniques d’observations en EPS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857620" y="857232"/>
            <a:ext cx="5111750" cy="5643602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 1-Technique d’observation  systématique</a:t>
            </a:r>
          </a:p>
          <a:p>
            <a:pPr>
              <a:buNone/>
            </a:pPr>
            <a:r>
              <a:rPr lang="fr-FR" dirty="0" smtClean="0"/>
              <a:t> 2- Technique d’observation  participante.</a:t>
            </a:r>
          </a:p>
          <a:p>
            <a:pPr>
              <a:buNone/>
            </a:pPr>
            <a:r>
              <a:rPr lang="fr-FR" dirty="0" smtClean="0"/>
              <a:t> 3- Technique d’observation différée.</a:t>
            </a:r>
          </a:p>
          <a:p>
            <a:pPr>
              <a:buNone/>
            </a:pPr>
            <a:r>
              <a:rPr lang="fr-FR" dirty="0" smtClean="0"/>
              <a:t> 4- Technique d’observation non  systématique.</a:t>
            </a:r>
          </a:p>
          <a:p>
            <a:pPr>
              <a:buNone/>
            </a:pPr>
            <a:r>
              <a:rPr lang="fr-FR" dirty="0" smtClean="0"/>
              <a:t> 5- Technique d’observation  topographique.</a:t>
            </a:r>
          </a:p>
          <a:p>
            <a:pPr>
              <a:buNone/>
            </a:pPr>
            <a:r>
              <a:rPr lang="fr-FR" dirty="0" smtClean="0"/>
              <a:t>6-….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1-Technique d’observation  systématique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epose sur un plan d’observation ou les comportements  et la procédure à suivre sont définis  à l’avance.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	  -Permet de collecter des données </a:t>
            </a:r>
            <a:r>
              <a:rPr lang="fr-FR" sz="2400" b="1" u="sng" dirty="0" smtClean="0">
                <a:latin typeface="Times New Roman" pitchFamily="18" charset="0"/>
                <a:cs typeface="Times New Roman" pitchFamily="18" charset="0"/>
              </a:rPr>
              <a:t>très objectives , mais peu valides.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-Pour ce fait, GODBOUT,1980 reconnait deux catégories d’observations systématiques:</a:t>
            </a:r>
          </a:p>
          <a:p>
            <a:pPr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1-Technique d’observation  systématique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1-l’observation de vérification: 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Usage de check-list, qui garantie davantage l’objectivité des données.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2-l’observation d’appréciation: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-Confronter une idée qu’elle se fait d’un geste à la réalité observée.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-</a:t>
            </a:r>
            <a:r>
              <a:rPr lang="fr-FR" sz="2400" b="1" u="sng" dirty="0" smtClean="0">
                <a:latin typeface="Times New Roman" pitchFamily="18" charset="0"/>
                <a:cs typeface="Times New Roman" pitchFamily="18" charset="0"/>
              </a:rPr>
              <a:t>Elle permet une connaissance de l’importance relative des événements (vrai/faut).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-la mesure est exprimée d’une manière </a:t>
            </a:r>
            <a:r>
              <a:rPr lang="fr-FR" sz="2400" b="1" u="sng" dirty="0" smtClean="0">
                <a:latin typeface="Times New Roman" pitchFamily="18" charset="0"/>
                <a:cs typeface="Times New Roman" pitchFamily="18" charset="0"/>
              </a:rPr>
              <a:t>qualitative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(excellent, très bon, bon, moyen, faible…).ou </a:t>
            </a:r>
            <a:r>
              <a:rPr lang="fr-FR" sz="2400" b="1" u="sng" dirty="0" smtClean="0">
                <a:latin typeface="Times New Roman" pitchFamily="18" charset="0"/>
                <a:cs typeface="Times New Roman" pitchFamily="18" charset="0"/>
              </a:rPr>
              <a:t>quantitative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(échelle numérique de 0à5 ou de 0à10)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2-Technique d’observation participante</a:t>
            </a:r>
            <a:r>
              <a:rPr lang="fr-FR" sz="3600" dirty="0" smtClean="0"/>
              <a:t>.</a:t>
            </a:r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’est une technique utilisée par les anthropologues, en vue de connaître une réalité ou de comprendre un événement, un phénomène qui se manifeste dans un contexte déterminé.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Elle consiste à s’insérer à la communauté à observer, et se mêler à sa vie en la perturbant le moins possible.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3-Technique d’observation différée</a:t>
            </a:r>
            <a:r>
              <a:rPr lang="fr-FR" sz="3600" dirty="0" smtClean="0"/>
              <a:t>.</a:t>
            </a:r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C’est une méthode qui utilise des techniques audiovisuelles : (enregistrement sonore, transcription écrite, photos, films etc.) qui permettent de revivre une séquence et de faire apparaitre certains éléments de la conduite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4-Technique d’observation non  systématique.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-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Consiste à aller prélever les informations dans un milieu déterminé, sans  intervention et sans aucun système préalable.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-L’observateur se base uniquement sur ses expériences, ses connaissance personnelles et sur ses habiletés intuitives.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-Dite encore « sauvage »,directe et réclame des qualités techniques et beaucoup d’expérience.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-Elle manque de précision des résultats et elle est très globale.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 smtClean="0"/>
              <a:t>Plan de l’exposé</a:t>
            </a:r>
            <a:endParaRPr lang="fr-FR" b="1" i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-Définitions</a:t>
            </a:r>
          </a:p>
          <a:p>
            <a:pPr>
              <a:buNone/>
            </a:pPr>
            <a:r>
              <a:rPr lang="fr-FR" dirty="0" smtClean="0"/>
              <a:t>-L’auteur de l’observation</a:t>
            </a:r>
          </a:p>
          <a:p>
            <a:pPr>
              <a:buNone/>
            </a:pPr>
            <a:r>
              <a:rPr lang="fr-FR" dirty="0" smtClean="0"/>
              <a:t>-L’objet de l’observation</a:t>
            </a:r>
          </a:p>
          <a:p>
            <a:pPr>
              <a:buNone/>
            </a:pPr>
            <a:r>
              <a:rPr lang="fr-FR" dirty="0" smtClean="0"/>
              <a:t>-Les fonctions de l’observation</a:t>
            </a:r>
          </a:p>
          <a:p>
            <a:pPr>
              <a:buNone/>
            </a:pPr>
            <a:r>
              <a:rPr lang="fr-FR" dirty="0" smtClean="0"/>
              <a:t>-Les instruments de l’observation</a:t>
            </a:r>
          </a:p>
          <a:p>
            <a:pPr>
              <a:buNone/>
            </a:pPr>
            <a:r>
              <a:rPr lang="fr-FR" dirty="0" smtClean="0"/>
              <a:t>-Les moments de l’observation.</a:t>
            </a:r>
          </a:p>
          <a:p>
            <a:pPr>
              <a:buNone/>
            </a:pPr>
            <a:r>
              <a:rPr lang="fr-FR" dirty="0" smtClean="0"/>
              <a:t>-Les différentes techniques d’observations en EPS.</a:t>
            </a:r>
          </a:p>
          <a:p>
            <a:pPr>
              <a:buNone/>
            </a:pPr>
            <a:r>
              <a:rPr lang="fr-FR" dirty="0" smtClean="0"/>
              <a:t>-Les qualités exigées dans l’observation.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85752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57158" y="1676400"/>
            <a:ext cx="3071842" cy="4572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5-Technique d’observation topographique.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11792" cy="56436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C’est un instrument qui permet par rapport les lignes du terrain de:           -Déterminer l’aire de jeu réglementaire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-Positionner le placement et le déplacement successif des joueurs à tout instant. 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Ces positions reliées entre elles délimitent une surface appelée «espace de jeu effectif»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Les qualités exigées dans l’observation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643438" y="1676400"/>
            <a:ext cx="4357718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1-la 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fidélité  et 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fiabilité.</a:t>
            </a:r>
          </a:p>
          <a:p>
            <a:pPr>
              <a:buNone/>
            </a:pP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2-la validité</a:t>
            </a:r>
            <a:r>
              <a:rPr lang="fr-FR" sz="3600" dirty="0" smtClean="0"/>
              <a:t>.</a:t>
            </a:r>
          </a:p>
          <a:p>
            <a:pPr>
              <a:buNone/>
            </a:pP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3-la pertinence</a:t>
            </a:r>
          </a:p>
          <a:p>
            <a:pPr>
              <a:buNone/>
            </a:pP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4-l’objectivité</a:t>
            </a:r>
          </a:p>
          <a:p>
            <a:pPr>
              <a:buNone/>
            </a:pP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5-la transférabilité.</a:t>
            </a:r>
          </a:p>
          <a:p>
            <a:pPr>
              <a:buNone/>
            </a:pPr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1-la fidélité 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fiabilité.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14290"/>
            <a:ext cx="5568950" cy="642942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-Une observation est dite fidèle lorsqu’un même comportement est classé de la même manière par un groupe d’observateur ou par un même observateur  à des moments différents.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1-accord inter-observateurs: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 plusieurs personnes observent indépendamment la même chose et la codent de la même façon.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2-accord codage-recodage: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 un même observateur codant une même situation une seconde fois obtiendra des résultats semblables.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3-accord intra-observateurs: </a:t>
            </a: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 des événements qui se reproduisent plusieurs fois pendant l’observation vont être codés de la même façon par un même observateur.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2-la validité.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14290"/>
            <a:ext cx="556895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La définition de la validité peut être représenté par la question: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 «est ce que mon système mesure vraiment ce qu’il est censé mesuré? »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Autrement dit: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 «l’ échantillon d’informations que j’ai pris est-il représentatif de la réalité? »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00034" y="1676400"/>
            <a:ext cx="2928966" cy="4572000"/>
          </a:xfrm>
        </p:spPr>
        <p:txBody>
          <a:bodyPr/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4-l’objectivité.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    Le comportement doit être observé sans que l’observateur prenne part dans le jugement de son comportement.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3-la pertinence.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14290"/>
            <a:ext cx="5568950" cy="64294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Elle a une relation avec ce que l’enseignant veut observer st avec l’objectif de son observation .nous pouvons la définir à partir de la question suivante: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-«ce que je veux observer est-il pertinent pour atteindre l’objectif de mon action? » 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Quatre critères à prendre en considération avant d’adopter un  instrument d’observation: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 le degré d’utilité de telles catégories de comportements à observer.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-le degré de nécessité.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-le degré de suffisance.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-le degré de possibilité.</a:t>
            </a:r>
          </a:p>
          <a:p>
            <a:pPr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4-la   transférabilité.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14290"/>
            <a:ext cx="5568950" cy="64294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C’est le fait de délimiter soigneusement la sphère de généralisation des résultats, c’est-à-dire de définir la population de référence à laquelle l’enseignant peut décider de généraliser ses résultats. La question suivante doit être posée: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-«est ce que les résultats issues des procédures d’observation sont transférables à la population de référence à laquelle l’investigation désirait généraliser les résultats? » </a:t>
            </a:r>
          </a:p>
          <a:p>
            <a:pPr>
              <a:buNone/>
            </a:pPr>
            <a:r>
              <a:rPr lang="fr-FR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529538" cy="1162050"/>
          </a:xfrm>
        </p:spPr>
        <p:txBody>
          <a:bodyPr/>
          <a:lstStyle/>
          <a:p>
            <a:pPr algn="ctr"/>
            <a:r>
              <a:rPr lang="fr-FR" sz="4800" dirty="0" smtClean="0"/>
              <a:t>BIBLIOGRAPHIE</a:t>
            </a:r>
            <a:endParaRPr lang="fr-FR" sz="48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7743852" cy="4572000"/>
          </a:xfrm>
        </p:spPr>
        <p:txBody>
          <a:bodyPr/>
          <a:lstStyle/>
          <a:p>
            <a:pPr algn="just"/>
            <a:r>
              <a:rPr lang="fr-FR" sz="3200" dirty="0" smtClean="0"/>
              <a:t>- observer pour favoriser l’apprentissage en EPS, Maurice Piéron et Marc Closes.</a:t>
            </a:r>
          </a:p>
          <a:p>
            <a:pPr algn="just">
              <a:buFontTx/>
              <a:buChar char="-"/>
            </a:pPr>
            <a:r>
              <a:rPr lang="fr-FR" sz="3200" dirty="0" smtClean="0"/>
              <a:t>Méthodologie d’observation en sport, P. Parlebas</a:t>
            </a:r>
          </a:p>
          <a:p>
            <a:pPr algn="just">
              <a:buFontTx/>
              <a:buChar char="-"/>
            </a:pPr>
            <a:r>
              <a:rPr lang="fr-FR" sz="3200" dirty="0" smtClean="0"/>
              <a:t>- Revue EP.S n°214 Novembre-Décembre 1988 c. Editions EPS, par A. QUILIS.</a:t>
            </a:r>
          </a:p>
          <a:p>
            <a:pPr algn="just">
              <a:buFontTx/>
              <a:buChar char="-"/>
            </a:pPr>
            <a:r>
              <a:rPr lang="fr-FR" sz="3200" dirty="0" smtClean="0"/>
              <a:t>- </a:t>
            </a:r>
            <a:r>
              <a:rPr lang="fr-FR" sz="3200" dirty="0" smtClean="0">
                <a:hlinkClick r:id="rId2"/>
              </a:rPr>
              <a:t>www.epsdoc.com</a:t>
            </a:r>
            <a:endParaRPr lang="fr-FR" sz="3200" dirty="0" smtClean="0"/>
          </a:p>
          <a:p>
            <a:pPr algn="just">
              <a:buFontTx/>
              <a:buChar char="-"/>
            </a:pPr>
            <a:r>
              <a:rPr lang="fr-FR" sz="3200" dirty="0" smtClean="0"/>
              <a:t>- </a:t>
            </a:r>
            <a:r>
              <a:rPr lang="fr-FR" sz="3200" dirty="0" smtClean="0">
                <a:hlinkClick r:id="rId3"/>
              </a:rPr>
              <a:t>www.UV2S.com</a:t>
            </a:r>
            <a:r>
              <a:rPr lang="fr-FR" sz="3200" dirty="0" smtClean="0"/>
              <a:t>                Mr KRICHAL</a:t>
            </a:r>
          </a:p>
          <a:p>
            <a:pPr>
              <a:buFontTx/>
              <a:buChar char="-"/>
            </a:pP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 flipV="1">
            <a:off x="11072858" y="6734168"/>
            <a:ext cx="471462" cy="24766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457580" cy="1162050"/>
          </a:xfrm>
        </p:spPr>
        <p:txBody>
          <a:bodyPr/>
          <a:lstStyle/>
          <a:p>
            <a:pPr algn="ctr"/>
            <a:r>
              <a:rPr lang="fr-FR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Définition 1</a:t>
            </a:r>
            <a:endParaRPr lang="fr-FR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571604" y="1428736"/>
            <a:ext cx="5286412" cy="4572000"/>
          </a:xfrm>
          <a:ln>
            <a:solidFill>
              <a:schemeClr val="accent1"/>
            </a:solidFill>
          </a:ln>
          <a:effectLst>
            <a:outerShdw blurRad="635000" dir="10320000" sx="105000" sy="105000" algn="ctr" rotWithShape="0">
              <a:schemeClr val="bg2">
                <a:lumMod val="50000"/>
              </a:schemeClr>
            </a:outerShdw>
          </a:effectLst>
        </p:spPr>
        <p:txBody>
          <a:bodyPr>
            <a:normAutofit lnSpcReduction="10000"/>
          </a:bodyPr>
          <a:lstStyle/>
          <a:p>
            <a:r>
              <a:rPr lang="fr-FR" sz="3200" b="1" dirty="0" smtClean="0">
                <a:solidFill>
                  <a:schemeClr val="tx2"/>
                </a:solidFill>
              </a:rPr>
              <a:t>PELPEL 1986</a:t>
            </a:r>
            <a:r>
              <a:rPr lang="fr-FR" sz="3200" b="1" dirty="0" smtClean="0"/>
              <a:t> </a:t>
            </a:r>
          </a:p>
          <a:p>
            <a:r>
              <a:rPr lang="fr-FR" sz="3200" b="1" dirty="0" smtClean="0"/>
              <a:t>«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Le concept d’observation se rapporte au fait de centrer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son attention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sur tout ou une partie d’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une situation 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afin d’en 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tirer des informations 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utiles  pour soi, pour l’autre ou encore pour tout le monde »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5008" y="428604"/>
            <a:ext cx="2971792" cy="5819796"/>
          </a:xfrm>
        </p:spPr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457580" cy="1162050"/>
          </a:xfrm>
        </p:spPr>
        <p:txBody>
          <a:bodyPr/>
          <a:lstStyle/>
          <a:p>
            <a:pPr algn="ctr"/>
            <a:r>
              <a:rPr lang="fr-FR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Définition 2</a:t>
            </a:r>
            <a:endParaRPr lang="fr-FR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714480" y="1428736"/>
            <a:ext cx="5286412" cy="5038748"/>
          </a:xfrm>
          <a:ln>
            <a:solidFill>
              <a:schemeClr val="accent1"/>
            </a:solidFill>
          </a:ln>
          <a:effectLst>
            <a:outerShdw blurRad="635000" dir="10320000" sx="105000" sy="105000" algn="ctr" rotWithShape="0">
              <a:schemeClr val="bg2">
                <a:lumMod val="50000"/>
              </a:schemeClr>
            </a:outerShdw>
          </a:effectLst>
        </p:spPr>
        <p:txBody>
          <a:bodyPr>
            <a:normAutofit lnSpcReduction="10000"/>
          </a:bodyPr>
          <a:lstStyle/>
          <a:p>
            <a:r>
              <a:rPr lang="fr-FR" sz="3200" b="1" dirty="0" smtClean="0">
                <a:solidFill>
                  <a:schemeClr val="tx2"/>
                </a:solidFill>
              </a:rPr>
              <a:t>LE GENDRE 1988</a:t>
            </a:r>
            <a:r>
              <a:rPr lang="fr-FR" sz="3200" b="1" dirty="0" smtClean="0"/>
              <a:t> :</a:t>
            </a:r>
          </a:p>
          <a:p>
            <a:r>
              <a:rPr lang="fr-FR" sz="3200" b="1" dirty="0" smtClean="0"/>
              <a:t> 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 Le procédé par lequel on constate 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à l’aide d’indicateurs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les caractéristiques d’une action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ou d’un processus, </a:t>
            </a:r>
            <a:r>
              <a:rPr lang="fr-FR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dans un temps défini</a:t>
            </a:r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en prenant soin de ne pas déranger, orienter ou modifier l’action ou le processus en cours»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5008" y="428604"/>
            <a:ext cx="2971792" cy="5819796"/>
          </a:xfrm>
        </p:spPr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14489"/>
            <a:ext cx="4038600" cy="3714776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1- Qui observe?</a:t>
            </a:r>
          </a:p>
          <a:p>
            <a:pPr>
              <a:buNone/>
            </a:pPr>
            <a:r>
              <a:rPr lang="fr-FR" dirty="0" smtClean="0"/>
              <a:t>2- Observer quoi?</a:t>
            </a:r>
          </a:p>
          <a:p>
            <a:pPr>
              <a:buNone/>
            </a:pPr>
            <a:r>
              <a:rPr lang="fr-FR" dirty="0" smtClean="0"/>
              <a:t>3- Pourquoi observer?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4-  Avec quel instrument observer?</a:t>
            </a:r>
          </a:p>
          <a:p>
            <a:pPr>
              <a:buNone/>
            </a:pPr>
            <a:r>
              <a:rPr lang="fr-FR" dirty="0" smtClean="0"/>
              <a:t>5-Quand observer?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3714775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1-l’auteur de l’observation.</a:t>
            </a:r>
          </a:p>
          <a:p>
            <a:pPr>
              <a:buNone/>
            </a:pPr>
            <a:r>
              <a:rPr lang="fr-FR" dirty="0" smtClean="0"/>
              <a:t>2-l’objet de l’observation.</a:t>
            </a:r>
          </a:p>
          <a:p>
            <a:pPr>
              <a:buNone/>
            </a:pPr>
            <a:r>
              <a:rPr lang="fr-FR" dirty="0" smtClean="0"/>
              <a:t>3-les fonctions de l’observation.</a:t>
            </a:r>
          </a:p>
          <a:p>
            <a:pPr>
              <a:buNone/>
            </a:pPr>
            <a:r>
              <a:rPr lang="fr-FR" dirty="0" smtClean="0"/>
              <a:t>4-les instruments de l’observation.</a:t>
            </a:r>
          </a:p>
          <a:p>
            <a:pPr>
              <a:buNone/>
            </a:pPr>
            <a:r>
              <a:rPr lang="fr-FR" dirty="0" smtClean="0"/>
              <a:t>5- les moments de l’observation.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Qui observe?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111750" cy="5319730"/>
          </a:xfrm>
        </p:spPr>
        <p:txBody>
          <a:bodyPr/>
          <a:lstStyle/>
          <a:p>
            <a:pPr>
              <a:buNone/>
            </a:pPr>
            <a:r>
              <a:rPr lang="fr-FR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l’auteur de l’observation.</a:t>
            </a: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En fonction de son implication dans la fonction de l’observation, on peut distinguer: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-l’observateur « indépendant »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: observe un groupe sans s’y intégrer.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-l’observateur « participant » :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s’intègre au groupe et à la vie de celui-ci (passif ou actif)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Observer quoi?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83230" cy="531973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l’objet de l’observation</a:t>
            </a: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 algn="just">
              <a:buNone/>
            </a:pPr>
            <a:r>
              <a:rPr lang="fr-FR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1-les faits: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-Les caractéristiques de la situation.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-les comportements ou les interactions entre les personnes.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2-les représentations: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-les opinions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-les façons de percevoir les choses ou les comportements</a:t>
            </a:r>
          </a:p>
          <a:p>
            <a:pPr algn="just">
              <a:buNone/>
            </a:pPr>
            <a:r>
              <a:rPr lang="fr-FR" sz="24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fr-FR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3-les objets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Observer quoi?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928670"/>
            <a:ext cx="5283230" cy="531973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l’objet de l’observation</a:t>
            </a:r>
          </a:p>
          <a:p>
            <a:pPr algn="just"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Selon la nature de son objet, l’observation sera:</a:t>
            </a:r>
          </a:p>
          <a:p>
            <a:pPr algn="just">
              <a:buNone/>
            </a:pPr>
            <a:r>
              <a:rPr lang="fr-FR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-attributive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 :lorsqu’elle s’efforce  de porter son attention sur la présence ou l’absence d’un ou plusieurs objets, les caractéristiques d’un objet, ou d’une action chez un objet.</a:t>
            </a:r>
          </a:p>
          <a:p>
            <a:pPr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2-narrative :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lorsqu’elle s’efforce à porter son attention sur le déroulement des actions, leurs effets et leurs conséquences ultérieures.</a:t>
            </a:r>
          </a:p>
          <a:p>
            <a:pPr>
              <a:buNone/>
            </a:pP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0"/>
            <a:ext cx="2743200" cy="1162050"/>
          </a:xfrm>
        </p:spPr>
        <p:txBody>
          <a:bodyPr/>
          <a:lstStyle/>
          <a:p>
            <a:r>
              <a:rPr lang="fr-FR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L’observation</a:t>
            </a:r>
            <a:endParaRPr lang="fr-FR" sz="32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4348" y="2214554"/>
            <a:ext cx="2743200" cy="2533648"/>
          </a:xfrm>
        </p:spPr>
        <p:txBody>
          <a:bodyPr>
            <a:normAutofit/>
          </a:bodyPr>
          <a:lstStyle/>
          <a:p>
            <a:endParaRPr lang="fr-FR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Observer pourquoi?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214678" y="928670"/>
            <a:ext cx="5929322" cy="53197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dirty="0" smtClean="0"/>
              <a:t>        </a:t>
            </a:r>
            <a:r>
              <a:rPr lang="fr-FR" b="1" u="sng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les fonctions de l’observation</a:t>
            </a:r>
          </a:p>
          <a:p>
            <a:pPr lvl="0" algn="just">
              <a:buNone/>
            </a:pPr>
            <a:r>
              <a:rPr lang="fr-FR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fr-FR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1-Descriptive : </a:t>
            </a:r>
          </a:p>
          <a:p>
            <a:pPr lvl="0" algn="just">
              <a:buNone/>
            </a:pP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il s’agit de décrire d’une manière quantitative  ou qualitative.</a:t>
            </a:r>
          </a:p>
          <a:p>
            <a:pPr lvl="0" algn="just"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   En d’autre mots : établir un inventaire systémique des comportements d’un sujet dans une situation donnée.</a:t>
            </a:r>
          </a:p>
          <a:p>
            <a:pPr algn="just">
              <a:buNone/>
            </a:pPr>
            <a:r>
              <a:rPr lang="fr-FR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fr-FR" sz="24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2-Formative :</a:t>
            </a:r>
          </a:p>
          <a:p>
            <a:pPr algn="just">
              <a:buNone/>
            </a:pP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elle s’effectue au cours du cycle, afin de régir les prestations des élèves en donnant des rétroactions (feed-back) sur place pour les aider à surmonter leurs problèmes.</a:t>
            </a:r>
          </a:p>
          <a:p>
            <a:pPr>
              <a:buNone/>
            </a:pP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fr-FR" b="1" u="sng" dirty="0" smtClean="0">
              <a:solidFill>
                <a:srgbClr val="C00000"/>
              </a:solidFill>
              <a:latin typeface="Georgia" pitchFamily="18" charset="0"/>
              <a:ea typeface="Batang" pitchFamily="18" charset="-127"/>
              <a:cs typeface="Andalus" pitchFamily="2" charset="-78"/>
            </a:endParaRPr>
          </a:p>
          <a:p>
            <a:pPr>
              <a:buNone/>
            </a:pPr>
            <a:r>
              <a:rPr lang="fr-FR" sz="24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  <a:cs typeface="Andalus" pitchFamily="2" charset="-78"/>
              </a:rPr>
              <a:t>      </a:t>
            </a:r>
            <a:r>
              <a:rPr lang="fr-FR" sz="2400" b="1" i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</TotalTime>
  <Words>947</Words>
  <Application>Microsoft Office PowerPoint</Application>
  <PresentationFormat>Affichage à l'écran (4:3)</PresentationFormat>
  <Paragraphs>204</Paragraphs>
  <Slides>27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Débit</vt:lpstr>
      <vt:lpstr>L’Observation en EPS   MR. KRICHAL </vt:lpstr>
      <vt:lpstr>Plan de l’exposé</vt:lpstr>
      <vt:lpstr>Définition 1</vt:lpstr>
      <vt:lpstr>Définition 2</vt:lpstr>
      <vt:lpstr>Diapositive 5</vt:lpstr>
      <vt:lpstr>L’observation</vt:lpstr>
      <vt:lpstr>L’observation</vt:lpstr>
      <vt:lpstr>L’observation</vt:lpstr>
      <vt:lpstr>L’observation</vt:lpstr>
      <vt:lpstr>L’observation</vt:lpstr>
      <vt:lpstr>L’observation</vt:lpstr>
      <vt:lpstr>L’observation</vt:lpstr>
      <vt:lpstr>L’observation</vt:lpstr>
      <vt:lpstr>Diapositive 14</vt:lpstr>
      <vt:lpstr>L’observation</vt:lpstr>
      <vt:lpstr>L’observation</vt:lpstr>
      <vt:lpstr>L’observation</vt:lpstr>
      <vt:lpstr>L’observation</vt:lpstr>
      <vt:lpstr>L’observation</vt:lpstr>
      <vt:lpstr>L’observation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BIBLIOGRAPHIE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pc</dc:creator>
  <cp:lastModifiedBy>azouz</cp:lastModifiedBy>
  <cp:revision>175</cp:revision>
  <dcterms:created xsi:type="dcterms:W3CDTF">2010-02-15T19:59:12Z</dcterms:created>
  <dcterms:modified xsi:type="dcterms:W3CDTF">2015-01-14T17:24:03Z</dcterms:modified>
</cp:coreProperties>
</file>