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60" r:id="rId5"/>
    <p:sldId id="261" r:id="rId6"/>
    <p:sldId id="262" r:id="rId7"/>
    <p:sldId id="263" r:id="rId8"/>
    <p:sldId id="264" r:id="rId9"/>
    <p:sldId id="265" r:id="rId10"/>
    <p:sldId id="269" r:id="rId11"/>
    <p:sldId id="267" r:id="rId12"/>
    <p:sldId id="276" r:id="rId13"/>
    <p:sldId id="278" r:id="rId14"/>
    <p:sldId id="292" r:id="rId15"/>
    <p:sldId id="280" r:id="rId16"/>
    <p:sldId id="281" r:id="rId17"/>
    <p:sldId id="282" r:id="rId18"/>
    <p:sldId id="293" r:id="rId19"/>
    <p:sldId id="284" r:id="rId20"/>
    <p:sldId id="285" r:id="rId21"/>
    <p:sldId id="291" r:id="rId2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56" autoAdjust="0"/>
    <p:restoredTop sz="94671" autoAdjust="0"/>
  </p:normalViewPr>
  <p:slideViewPr>
    <p:cSldViewPr>
      <p:cViewPr>
        <p:scale>
          <a:sx n="77" d="100"/>
          <a:sy n="77" d="100"/>
        </p:scale>
        <p:origin x="-1158"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95C8A3-43E4-4EA8-A950-E09B697CBFDD}" type="datetimeFigureOut">
              <a:rPr lang="fr-FR" smtClean="0"/>
              <a:pPr/>
              <a:t>05/11/2015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612AE-3901-46A4-AF79-A904FDF05C71}" type="slidenum">
              <a:rPr lang="fr-FR" smtClean="0"/>
              <a:pPr/>
              <a:t>‹N°›</a:t>
            </a:fld>
            <a:endParaRPr lang="fr-FR"/>
          </a:p>
        </p:txBody>
      </p:sp>
    </p:spTree>
    <p:extLst>
      <p:ext uri="{BB962C8B-B14F-4D97-AF65-F5344CB8AC3E}">
        <p14:creationId xmlns:p14="http://schemas.microsoft.com/office/powerpoint/2010/main" val="2273026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96612AE-3901-46A4-AF79-A904FDF05C71}" type="slidenum">
              <a:rPr lang="fr-FR" smtClean="0"/>
              <a:pPr/>
              <a:t>1</a:t>
            </a:fld>
            <a:endParaRPr lang="fr-FR"/>
          </a:p>
        </p:txBody>
      </p:sp>
    </p:spTree>
    <p:extLst>
      <p:ext uri="{BB962C8B-B14F-4D97-AF65-F5344CB8AC3E}">
        <p14:creationId xmlns:p14="http://schemas.microsoft.com/office/powerpoint/2010/main" val="16179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alouat</a:t>
            </a:r>
            <a:endParaRPr lang="fr-FR" dirty="0"/>
          </a:p>
        </p:txBody>
      </p:sp>
      <p:sp>
        <p:nvSpPr>
          <p:cNvPr id="4" name="Espace réservé du numéro de diapositive 3"/>
          <p:cNvSpPr>
            <a:spLocks noGrp="1"/>
          </p:cNvSpPr>
          <p:nvPr>
            <p:ph type="sldNum" sz="quarter" idx="10"/>
          </p:nvPr>
        </p:nvSpPr>
        <p:spPr/>
        <p:txBody>
          <a:bodyPr/>
          <a:lstStyle/>
          <a:p>
            <a:fld id="{696612AE-3901-46A4-AF79-A904FDF05C71}" type="slidenum">
              <a:rPr lang="fr-FR" smtClean="0"/>
              <a:pPr/>
              <a:t>4</a:t>
            </a:fld>
            <a:endParaRPr lang="fr-FR"/>
          </a:p>
        </p:txBody>
      </p:sp>
    </p:spTree>
    <p:extLst>
      <p:ext uri="{BB962C8B-B14F-4D97-AF65-F5344CB8AC3E}">
        <p14:creationId xmlns:p14="http://schemas.microsoft.com/office/powerpoint/2010/main" val="28462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96612AE-3901-46A4-AF79-A904FDF05C71}" type="slidenum">
              <a:rPr lang="fr-FR" smtClean="0"/>
              <a:pPr/>
              <a:t>5</a:t>
            </a:fld>
            <a:endParaRPr lang="fr-FR"/>
          </a:p>
        </p:txBody>
      </p:sp>
    </p:spTree>
    <p:extLst>
      <p:ext uri="{BB962C8B-B14F-4D97-AF65-F5344CB8AC3E}">
        <p14:creationId xmlns:p14="http://schemas.microsoft.com/office/powerpoint/2010/main" val="3227050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96612AE-3901-46A4-AF79-A904FDF05C71}" type="slidenum">
              <a:rPr lang="fr-FR" smtClean="0"/>
              <a:pPr/>
              <a:t>7</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96612AE-3901-46A4-AF79-A904FDF05C71}" type="slidenum">
              <a:rPr lang="fr-FR" smtClean="0"/>
              <a:pPr/>
              <a:t>8</a:t>
            </a:fld>
            <a:endParaRPr lang="fr-FR"/>
          </a:p>
        </p:txBody>
      </p:sp>
    </p:spTree>
    <p:extLst>
      <p:ext uri="{BB962C8B-B14F-4D97-AF65-F5344CB8AC3E}">
        <p14:creationId xmlns:p14="http://schemas.microsoft.com/office/powerpoint/2010/main" val="588107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r>
              <a:rPr lang="fr-FR" smtClean="0"/>
              <a:t>09/03/2015</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r>
              <a:rPr lang="fr-FR" smtClean="0"/>
              <a:t>09/03/2015</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r>
              <a:rPr lang="fr-FR" smtClean="0"/>
              <a:t>09/03/2015</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r>
              <a:rPr lang="fr-FR" smtClean="0"/>
              <a:t>09/03/2015</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r>
              <a:rPr lang="fr-FR" smtClean="0"/>
              <a:t>09/03/2015</a:t>
            </a:r>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r>
              <a:rPr lang="fr-FR" smtClean="0"/>
              <a:t>09/03/2015</a:t>
            </a:r>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r>
              <a:rPr lang="fr-FR" smtClean="0"/>
              <a:t>09/03/2015</a:t>
            </a:r>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r>
              <a:rPr lang="fr-FR" smtClean="0"/>
              <a:t>09/03/2015</a:t>
            </a:r>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r>
              <a:rPr lang="fr-FR" smtClean="0"/>
              <a:t>09/03/2015</a:t>
            </a:r>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r>
              <a:rPr lang="fr-FR" smtClean="0"/>
              <a:t>09/03/2015</a:t>
            </a:r>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r>
              <a:rPr lang="fr-FR" smtClean="0"/>
              <a:t>09/03/2015</a:t>
            </a:r>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13500000" scaled="0"/>
          <a:tileRect/>
        </a:gra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smtClean="0"/>
              <a:t>09/03/2015</a:t>
            </a:r>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Med\Desktop\lancer_vortex.jpg"/>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0" y="7937"/>
            <a:ext cx="9143999" cy="6850063"/>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texte 2"/>
          <p:cNvSpPr txBox="1">
            <a:spLocks/>
          </p:cNvSpPr>
          <p:nvPr/>
        </p:nvSpPr>
        <p:spPr>
          <a:xfrm>
            <a:off x="251520" y="5085184"/>
            <a:ext cx="3600400" cy="1565920"/>
          </a:xfrm>
          <a:prstGeom prst="rect">
            <a:avLst/>
          </a:prstGeom>
        </p:spPr>
        <p:txBody>
          <a:bodyPr>
            <a:normAutofit/>
          </a:bodyPr>
          <a:lstStyle/>
          <a:p>
            <a:pPr marL="342900" marR="0" lvl="0" indent="-342900" defTabSz="914400" rtl="0" eaLnBrk="1" fontAlgn="auto" latinLnBrk="0" hangingPunct="1">
              <a:lnSpc>
                <a:spcPct val="100000"/>
              </a:lnSpc>
              <a:spcBef>
                <a:spcPct val="20000"/>
              </a:spcBef>
              <a:spcAft>
                <a:spcPts val="0"/>
              </a:spcAft>
              <a:buClrTx/>
              <a:buSzTx/>
              <a:buFont typeface="Wingdings 2"/>
              <a:buNone/>
              <a:tabLst/>
              <a:defRPr/>
            </a:pPr>
            <a:r>
              <a:rPr kumimoji="0" lang="fr-FR" sz="1800" b="1" i="0" u="none" strike="noStrike" kern="1200" cap="none" spc="0" normalizeH="0" baseline="0" noProof="0" dirty="0" smtClean="0">
                <a:ln>
                  <a:noFill/>
                </a:ln>
                <a:solidFill>
                  <a:srgbClr val="A50021"/>
                </a:solidFill>
                <a:effectLst/>
                <a:uLnTx/>
                <a:uFill>
                  <a:solidFill>
                    <a:schemeClr val="accent1"/>
                  </a:solidFill>
                </a:uFill>
                <a:latin typeface="Arial Black" panose="020B0A04020102020204" pitchFamily="34" charset="0"/>
                <a:ea typeface="+mn-ea"/>
                <a:cs typeface="+mn-cs"/>
              </a:rPr>
              <a:t>        </a:t>
            </a:r>
            <a:r>
              <a:rPr kumimoji="0" lang="fr-FR" sz="1800" b="1" i="0" strike="noStrike" kern="1200" cap="none" spc="0" normalizeH="0" baseline="0" noProof="0" dirty="0" smtClean="0">
                <a:ln>
                  <a:noFill/>
                </a:ln>
                <a:effectLst/>
                <a:uLnTx/>
                <a:uFill>
                  <a:solidFill>
                    <a:schemeClr val="accent1"/>
                  </a:solidFill>
                </a:uFill>
                <a:latin typeface="Arial Black" panose="020B0A04020102020204" pitchFamily="34" charset="0"/>
                <a:ea typeface="+mn-ea"/>
                <a:cs typeface="+mn-cs"/>
              </a:rPr>
              <a:t>Réalisé par:</a:t>
            </a:r>
            <a:endParaRPr kumimoji="0" lang="fr-FR"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2"/>
              <a:buNone/>
              <a:tabLst/>
              <a:defRPr/>
            </a:pPr>
            <a:r>
              <a:rPr kumimoji="0" lang="fr-FR" sz="1800" b="0"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Forte" pitchFamily="66" charset="0"/>
                <a:ea typeface="+mn-ea"/>
                <a:cs typeface="+mn-cs"/>
              </a:rPr>
              <a:t>     </a:t>
            </a:r>
            <a:r>
              <a:rPr lang="fr-FR" sz="1900" i="1" dirty="0" smtClean="0">
                <a:effectLst>
                  <a:outerShdw blurRad="38100" dist="38100" dir="2700000" algn="tl">
                    <a:srgbClr val="C0C0C0"/>
                  </a:outerShdw>
                </a:effectLst>
                <a:latin typeface="Century Schoolbook" pitchFamily="18" charset="0"/>
              </a:rPr>
              <a:t>AHROUCH Mohamed</a:t>
            </a:r>
            <a:br>
              <a:rPr lang="fr-FR" sz="1900" i="1" dirty="0" smtClean="0">
                <a:effectLst>
                  <a:outerShdw blurRad="38100" dist="38100" dir="2700000" algn="tl">
                    <a:srgbClr val="C0C0C0"/>
                  </a:outerShdw>
                </a:effectLst>
                <a:latin typeface="Century Schoolbook" pitchFamily="18" charset="0"/>
              </a:rPr>
            </a:br>
            <a:r>
              <a:rPr kumimoji="0" lang="fr-FR" sz="1900" b="0"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Century Schoolbook" pitchFamily="18" charset="0"/>
                <a:ea typeface="+mn-ea"/>
                <a:cs typeface="+mn-cs"/>
              </a:rPr>
              <a:t>ALOUAT Mohamed</a:t>
            </a:r>
          </a:p>
          <a:p>
            <a:pPr marL="342900" marR="0" lvl="0" indent="-342900" algn="l" defTabSz="914400" rtl="0" eaLnBrk="1" fontAlgn="auto" latinLnBrk="0" hangingPunct="1">
              <a:lnSpc>
                <a:spcPct val="100000"/>
              </a:lnSpc>
              <a:spcBef>
                <a:spcPct val="20000"/>
              </a:spcBef>
              <a:spcAft>
                <a:spcPts val="0"/>
              </a:spcAft>
              <a:buClrTx/>
              <a:buSzTx/>
              <a:buFont typeface="Wingdings 2"/>
              <a:buNone/>
              <a:tabLst/>
              <a:defRPr/>
            </a:pPr>
            <a:r>
              <a:rPr lang="fr-FR" sz="1900" i="1" dirty="0" smtClean="0">
                <a:effectLst>
                  <a:outerShdw blurRad="38100" dist="38100" dir="2700000" algn="tl">
                    <a:srgbClr val="C0C0C0"/>
                  </a:outerShdw>
                </a:effectLst>
                <a:latin typeface="Century Schoolbook" pitchFamily="18" charset="0"/>
              </a:rPr>
              <a:t>    TAY-YA Ahmed</a:t>
            </a:r>
            <a:endParaRPr kumimoji="0" lang="fr-FR" sz="1900" b="0" i="1"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Century Schoolbook" pitchFamily="18" charset="0"/>
              <a:ea typeface="+mn-ea"/>
              <a:cs typeface="+mn-cs"/>
            </a:endParaRPr>
          </a:p>
        </p:txBody>
      </p:sp>
      <p:sp>
        <p:nvSpPr>
          <p:cNvPr id="9" name="ZoneTexte 8"/>
          <p:cNvSpPr txBox="1"/>
          <p:nvPr/>
        </p:nvSpPr>
        <p:spPr>
          <a:xfrm>
            <a:off x="2987824" y="6488113"/>
            <a:ext cx="3024336" cy="369887"/>
          </a:xfrm>
          <a:prstGeom prst="rect">
            <a:avLst/>
          </a:prstGeom>
          <a:noFill/>
        </p:spPr>
        <p:txBody>
          <a:bodyPr wrap="square">
            <a:spAutoFit/>
          </a:bodyPr>
          <a:lstStyle/>
          <a:p>
            <a:pPr algn="ctr">
              <a:defRPr/>
            </a:pPr>
            <a:r>
              <a:rPr lang="fr-FR" dirty="0" smtClean="0">
                <a:solidFill>
                  <a:schemeClr val="accent4">
                    <a:lumMod val="50000"/>
                  </a:schemeClr>
                </a:solidFill>
                <a:latin typeface="Arial Rounded MT Bold" pitchFamily="34" charset="0"/>
              </a:rPr>
              <a:t>LP QME EPS </a:t>
            </a:r>
            <a:r>
              <a:rPr lang="fr-FR" dirty="0">
                <a:solidFill>
                  <a:schemeClr val="accent4">
                    <a:lumMod val="50000"/>
                  </a:schemeClr>
                </a:solidFill>
                <a:latin typeface="Arial Rounded MT Bold" pitchFamily="34" charset="0"/>
              </a:rPr>
              <a:t>:  </a:t>
            </a:r>
            <a:r>
              <a:rPr lang="fr-FR" dirty="0" smtClean="0">
                <a:solidFill>
                  <a:schemeClr val="accent4">
                    <a:lumMod val="50000"/>
                  </a:schemeClr>
                </a:solidFill>
                <a:latin typeface="Arial Rounded MT Bold" pitchFamily="34" charset="0"/>
              </a:rPr>
              <a:t>2015/2016</a:t>
            </a:r>
            <a:endParaRPr lang="fr-FR" dirty="0">
              <a:solidFill>
                <a:schemeClr val="accent4">
                  <a:lumMod val="50000"/>
                </a:schemeClr>
              </a:solidFill>
              <a:latin typeface="Arial Rounded MT Bold" pitchFamily="34" charset="0"/>
            </a:endParaRPr>
          </a:p>
        </p:txBody>
      </p:sp>
      <p:sp>
        <p:nvSpPr>
          <p:cNvPr id="10" name="ZoneTexte 9"/>
          <p:cNvSpPr txBox="1"/>
          <p:nvPr/>
        </p:nvSpPr>
        <p:spPr>
          <a:xfrm>
            <a:off x="5724128" y="5085184"/>
            <a:ext cx="3214688" cy="954107"/>
          </a:xfrm>
          <a:prstGeom prst="rect">
            <a:avLst/>
          </a:prstGeom>
          <a:noFill/>
        </p:spPr>
        <p:txBody>
          <a:bodyPr wrap="square">
            <a:spAutoFit/>
          </a:bodyPr>
          <a:lstStyle/>
          <a:p>
            <a:pPr>
              <a:defRPr/>
            </a:pPr>
            <a:r>
              <a:rPr lang="fr-FR" dirty="0" smtClean="0">
                <a:solidFill>
                  <a:schemeClr val="accent4">
                    <a:lumMod val="50000"/>
                  </a:schemeClr>
                </a:solidFill>
                <a:latin typeface="Arial Rounded MT Bold" pitchFamily="34" charset="0"/>
              </a:rPr>
              <a:t>           </a:t>
            </a:r>
            <a:r>
              <a:rPr lang="fr-FR" sz="1700" b="1" dirty="0" smtClean="0">
                <a:uFill>
                  <a:solidFill>
                    <a:schemeClr val="accent1"/>
                  </a:solidFill>
                </a:uFill>
                <a:latin typeface="Arial Black" panose="020B0A04020102020204" pitchFamily="34" charset="0"/>
              </a:rPr>
              <a:t>Demandé par :</a:t>
            </a:r>
          </a:p>
          <a:p>
            <a:pPr>
              <a:defRPr/>
            </a:pPr>
            <a:endParaRPr lang="fr-FR" dirty="0" smtClean="0">
              <a:solidFill>
                <a:schemeClr val="accent4">
                  <a:lumMod val="50000"/>
                </a:schemeClr>
              </a:solidFill>
              <a:latin typeface="Arial Rounded MT Bold" pitchFamily="34" charset="0"/>
            </a:endParaRPr>
          </a:p>
          <a:p>
            <a:pPr>
              <a:defRPr/>
            </a:pPr>
            <a:r>
              <a:rPr lang="fr-FR" dirty="0" smtClean="0">
                <a:solidFill>
                  <a:schemeClr val="accent4">
                    <a:lumMod val="50000"/>
                  </a:schemeClr>
                </a:solidFill>
                <a:latin typeface="Arial Rounded MT Bold" pitchFamily="34" charset="0"/>
              </a:rPr>
              <a:t>     </a:t>
            </a:r>
            <a:r>
              <a:rPr lang="fr-FR" sz="2000" i="1" dirty="0" smtClean="0">
                <a:effectLst>
                  <a:outerShdw blurRad="38100" dist="38100" dir="2700000" algn="tl">
                    <a:srgbClr val="C0C0C0"/>
                  </a:outerShdw>
                </a:effectLst>
                <a:latin typeface="Century Schoolbook" pitchFamily="18" charset="0"/>
              </a:rPr>
              <a:t>Mr. BAKALI </a:t>
            </a:r>
            <a:r>
              <a:rPr lang="fr-FR" sz="2000" i="1" dirty="0" err="1" smtClean="0">
                <a:effectLst>
                  <a:outerShdw blurRad="38100" dist="38100" dir="2700000" algn="tl">
                    <a:srgbClr val="C0C0C0"/>
                  </a:outerShdw>
                </a:effectLst>
                <a:latin typeface="Century Schoolbook" pitchFamily="18" charset="0"/>
              </a:rPr>
              <a:t>Nidal</a:t>
            </a:r>
            <a:endParaRPr lang="fr-FR" sz="2000" i="1" dirty="0">
              <a:effectLst>
                <a:outerShdw blurRad="38100" dist="38100" dir="2700000" algn="tl">
                  <a:srgbClr val="C0C0C0"/>
                </a:outerShdw>
              </a:effectLst>
              <a:latin typeface="Century Schoolbook" pitchFamily="18" charset="0"/>
            </a:endParaRPr>
          </a:p>
        </p:txBody>
      </p:sp>
      <p:sp>
        <p:nvSpPr>
          <p:cNvPr id="13" name="Text Box 8"/>
          <p:cNvSpPr txBox="1">
            <a:spLocks noChangeArrowheads="1"/>
          </p:cNvSpPr>
          <p:nvPr/>
        </p:nvSpPr>
        <p:spPr bwMode="auto">
          <a:xfrm>
            <a:off x="1187624" y="3789040"/>
            <a:ext cx="6912768" cy="52322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ctr">
              <a:spcBef>
                <a:spcPct val="50000"/>
              </a:spcBef>
              <a:defRPr/>
            </a:pPr>
            <a:r>
              <a:rPr lang="fr-FR" sz="2800" b="1" dirty="0" smtClean="0">
                <a:solidFill>
                  <a:srgbClr val="FF0000"/>
                </a:solidFill>
                <a:effectLst>
                  <a:outerShdw blurRad="38100" dist="38100" dir="2700000" algn="tl">
                    <a:srgbClr val="C0C0C0"/>
                  </a:outerShdw>
                </a:effectLst>
                <a:latin typeface="Monotype Corsiva" pitchFamily="66" charset="0"/>
              </a:rPr>
              <a:t>Les Règlements de lancer du poids</a:t>
            </a:r>
          </a:p>
        </p:txBody>
      </p:sp>
      <p:sp>
        <p:nvSpPr>
          <p:cNvPr id="14" name="Text Box 12"/>
          <p:cNvSpPr txBox="1">
            <a:spLocks noChangeArrowheads="1"/>
          </p:cNvSpPr>
          <p:nvPr/>
        </p:nvSpPr>
        <p:spPr bwMode="auto">
          <a:xfrm>
            <a:off x="2051720" y="2708920"/>
            <a:ext cx="4826000" cy="646331"/>
          </a:xfrm>
          <a:prstGeom prst="rect">
            <a:avLst/>
          </a:prstGeom>
          <a:noFill/>
          <a:ln w="9525">
            <a:noFill/>
            <a:miter lim="800000"/>
            <a:headEnd/>
            <a:tailEnd/>
          </a:ln>
          <a:effectLst/>
        </p:spPr>
        <p:txBody>
          <a:bodyPr wrap="square">
            <a:spAutoFit/>
          </a:bodyPr>
          <a:lstStyle/>
          <a:p>
            <a:pPr algn="ctr">
              <a:spcBef>
                <a:spcPct val="50000"/>
              </a:spcBef>
              <a:defRPr/>
            </a:pPr>
            <a:r>
              <a:rPr lang="fr-FR" sz="3600" b="1" dirty="0" smtClean="0">
                <a:solidFill>
                  <a:srgbClr val="0000FF"/>
                </a:solidFill>
                <a:effectLst>
                  <a:outerShdw blurRad="38100" dist="38100" dir="2700000" algn="tl">
                    <a:srgbClr val="C0C0C0"/>
                  </a:outerShdw>
                </a:effectLst>
                <a:latin typeface="Monotype Corsiva" pitchFamily="66" charset="0"/>
              </a:rPr>
              <a:t>L’Exposé sous titre :</a:t>
            </a:r>
          </a:p>
        </p:txBody>
      </p:sp>
      <p:sp>
        <p:nvSpPr>
          <p:cNvPr id="15" name="Espace réservé du numéro de diapositive 14"/>
          <p:cNvSpPr>
            <a:spLocks noGrp="1"/>
          </p:cNvSpPr>
          <p:nvPr>
            <p:ph type="sldNum" sz="quarter" idx="12"/>
          </p:nvPr>
        </p:nvSpPr>
        <p:spPr/>
        <p:txBody>
          <a:bodyPr/>
          <a:lstStyle/>
          <a:p>
            <a:fld id="{CF4668DC-857F-487D-BFFA-8C0CA5037977}" type="slidenum">
              <a:rPr lang="fr-BE" smtClean="0"/>
              <a:pPr/>
              <a:t>1</a:t>
            </a:fld>
            <a:endParaRPr lang="fr-BE"/>
          </a:p>
        </p:txBody>
      </p:sp>
      <p:sp>
        <p:nvSpPr>
          <p:cNvPr id="2" name="AutoShape 2" descr="Résultat de recherche d'images pour &quot;université abdelmalek essaadi&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8" y="44624"/>
            <a:ext cx="1672952"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4412" y="44624"/>
            <a:ext cx="1454092" cy="1416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400" b="1" dirty="0">
                <a:solidFill>
                  <a:prstClr val="white"/>
                </a:solidFill>
                <a:latin typeface="Arial" pitchFamily="34" charset="0"/>
                <a:cs typeface="Arial" pitchFamily="34" charset="0"/>
              </a:rPr>
              <a:t>techniques de lancer du poids</a:t>
            </a:r>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10</a:t>
            </a:fld>
            <a:endParaRPr lang="fr-BE"/>
          </a:p>
        </p:txBody>
      </p:sp>
      <p:sp>
        <p:nvSpPr>
          <p:cNvPr id="10" name="Rectangle à coins arrondis 9"/>
          <p:cNvSpPr/>
          <p:nvPr/>
        </p:nvSpPr>
        <p:spPr>
          <a:xfrm>
            <a:off x="899592" y="2132856"/>
            <a:ext cx="7488832" cy="4032448"/>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pPr algn="ctr"/>
            <a:r>
              <a:rPr lang="fr-FR" sz="1200" dirty="0" smtClean="0"/>
              <a:t>Figure 1 : Angle optimum de lancer du poids</a:t>
            </a:r>
            <a:endParaRPr lang="fr-FR" sz="1200" dirty="0"/>
          </a:p>
          <a:p>
            <a:pPr>
              <a:lnSpc>
                <a:spcPct val="150000"/>
              </a:lnSpc>
            </a:pPr>
            <a:r>
              <a:rPr lang="fr-FR" dirty="0" smtClean="0">
                <a:solidFill>
                  <a:schemeClr val="tx1"/>
                </a:solidFill>
              </a:rPr>
              <a:t>Le </a:t>
            </a:r>
            <a:r>
              <a:rPr lang="fr-FR" dirty="0">
                <a:solidFill>
                  <a:schemeClr val="tx1"/>
                </a:solidFill>
              </a:rPr>
              <a:t>meilleur angle théorique est de 45</a:t>
            </a:r>
            <a:r>
              <a:rPr lang="fr-FR" dirty="0" smtClean="0">
                <a:solidFill>
                  <a:schemeClr val="tx1"/>
                </a:solidFill>
              </a:rPr>
              <a:t>° mais </a:t>
            </a:r>
            <a:r>
              <a:rPr lang="fr-FR" dirty="0">
                <a:solidFill>
                  <a:schemeClr val="tx1"/>
                </a:solidFill>
              </a:rPr>
              <a:t>les analyses montrent qu’au delà de 35 °, l’athlète communique moins </a:t>
            </a:r>
            <a:r>
              <a:rPr lang="fr-FR" dirty="0" smtClean="0">
                <a:solidFill>
                  <a:schemeClr val="tx1"/>
                </a:solidFill>
              </a:rPr>
              <a:t>de vitesse </a:t>
            </a:r>
            <a:r>
              <a:rPr lang="fr-FR" dirty="0">
                <a:solidFill>
                  <a:schemeClr val="tx1"/>
                </a:solidFill>
              </a:rPr>
              <a:t>au poids .</a:t>
            </a:r>
          </a:p>
          <a:p>
            <a:pPr>
              <a:lnSpc>
                <a:spcPct val="150000"/>
              </a:lnSpc>
            </a:pPr>
            <a:r>
              <a:rPr lang="fr-FR" dirty="0">
                <a:solidFill>
                  <a:schemeClr val="tx1"/>
                </a:solidFill>
              </a:rPr>
              <a:t>35° est admis comme étant l’angle optimum.</a:t>
            </a:r>
          </a:p>
        </p:txBody>
      </p:sp>
      <p:pic>
        <p:nvPicPr>
          <p:cNvPr id="11" name="Picture 6" descr="F:\final_54941649d42402.41997235.png"/>
          <p:cNvPicPr/>
          <p:nvPr/>
        </p:nvPicPr>
        <p:blipFill>
          <a:blip r:embed="rId2">
            <a:extLst>
              <a:ext uri="{28A0092B-C50C-407E-A947-70E740481C1C}">
                <a14:useLocalDpi xmlns:a14="http://schemas.microsoft.com/office/drawing/2010/main" val="0"/>
              </a:ext>
            </a:extLst>
          </a:blip>
          <a:srcRect/>
          <a:stretch>
            <a:fillRect/>
          </a:stretch>
        </p:blipFill>
        <p:spPr bwMode="auto">
          <a:xfrm>
            <a:off x="1691640" y="2204864"/>
            <a:ext cx="5760720" cy="2160240"/>
          </a:xfrm>
          <a:prstGeom prst="rect">
            <a:avLst/>
          </a:prstGeom>
          <a:solidFill>
            <a:schemeClr val="bg1"/>
          </a:solid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6" name="Rectangle à coins arrondis 5"/>
          <p:cNvSpPr/>
          <p:nvPr/>
        </p:nvSpPr>
        <p:spPr>
          <a:xfrm>
            <a:off x="899592" y="2132856"/>
            <a:ext cx="7488832" cy="388843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fr-FR" dirty="0" smtClean="0">
                <a:solidFill>
                  <a:schemeClr val="tx1"/>
                </a:solidFill>
              </a:rPr>
              <a:t>L'aire </a:t>
            </a:r>
            <a:r>
              <a:rPr lang="fr-FR" dirty="0">
                <a:solidFill>
                  <a:schemeClr val="tx1"/>
                </a:solidFill>
              </a:rPr>
              <a:t>de lancé est en béton, c'est un cercle de 2135 mm de diamètre, cerclé par une jante métallique. Puis il y a la butée en bois. Un trait est tracé au milieu du cercle, c'est un indice d'entrée et de sortie. L'ouverture de lancé est de 40</a:t>
            </a:r>
            <a:r>
              <a:rPr lang="fr-FR" dirty="0" smtClean="0">
                <a:solidFill>
                  <a:schemeClr val="tx1"/>
                </a:solidFill>
              </a:rPr>
              <a:t>°.</a:t>
            </a:r>
          </a:p>
          <a:p>
            <a:pPr lvl="0"/>
            <a:endParaRPr lang="fr-FR" dirty="0">
              <a:solidFill>
                <a:schemeClr val="tx1"/>
              </a:solidFill>
            </a:endParaRPr>
          </a:p>
          <a:p>
            <a:pPr lvl="0"/>
            <a:endParaRPr lang="fr-FR" dirty="0" smtClean="0">
              <a:solidFill>
                <a:srgbClr val="9BBB59">
                  <a:lumMod val="20000"/>
                  <a:lumOff val="80000"/>
                </a:srgbClr>
              </a:solidFill>
            </a:endParaRPr>
          </a:p>
          <a:p>
            <a:pPr lvl="0"/>
            <a:endParaRPr lang="fr-FR" dirty="0">
              <a:solidFill>
                <a:srgbClr val="9BBB59">
                  <a:lumMod val="20000"/>
                  <a:lumOff val="80000"/>
                </a:srgbClr>
              </a:solidFill>
            </a:endParaRPr>
          </a:p>
          <a:p>
            <a:pPr lvl="0"/>
            <a:endParaRPr lang="fr-FR" dirty="0" smtClean="0">
              <a:solidFill>
                <a:srgbClr val="9BBB59">
                  <a:lumMod val="20000"/>
                  <a:lumOff val="80000"/>
                </a:srgbClr>
              </a:solidFill>
            </a:endParaRPr>
          </a:p>
          <a:p>
            <a:pPr lvl="0"/>
            <a:endParaRPr lang="fr-FR" dirty="0">
              <a:solidFill>
                <a:srgbClr val="9BBB59">
                  <a:lumMod val="20000"/>
                  <a:lumOff val="80000"/>
                </a:srgbClr>
              </a:solidFill>
            </a:endParaRPr>
          </a:p>
          <a:p>
            <a:pPr lvl="0"/>
            <a:endParaRPr lang="fr-FR" dirty="0" smtClean="0">
              <a:solidFill>
                <a:srgbClr val="9BBB59">
                  <a:lumMod val="20000"/>
                  <a:lumOff val="80000"/>
                </a:srgbClr>
              </a:solidFill>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11</a:t>
            </a:fld>
            <a:endParaRPr lang="fr-BE"/>
          </a:p>
        </p:txBody>
      </p:sp>
      <p:pic>
        <p:nvPicPr>
          <p:cNvPr id="9" name="Picture 2" descr="https://cdn.fbsbx.com/hphotos-xpf1/v/t59.2708-21/11851298_967268546671185_2048719517_n.gif?oh=51524730b68457de070bd64340356dd0&amp;oe=56372D92"/>
          <p:cNvPicPr/>
          <p:nvPr/>
        </p:nvPicPr>
        <p:blipFill>
          <a:blip r:embed="rId2">
            <a:extLst>
              <a:ext uri="{28A0092B-C50C-407E-A947-70E740481C1C}">
                <a14:useLocalDpi xmlns:a14="http://schemas.microsoft.com/office/drawing/2010/main" val="0"/>
              </a:ext>
            </a:extLst>
          </a:blip>
          <a:srcRect/>
          <a:stretch>
            <a:fillRect/>
          </a:stretch>
        </p:blipFill>
        <p:spPr bwMode="auto">
          <a:xfrm>
            <a:off x="2605087" y="4221088"/>
            <a:ext cx="3933825" cy="1597663"/>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6" name="Forme libre 5"/>
          <p:cNvSpPr/>
          <p:nvPr/>
        </p:nvSpPr>
        <p:spPr>
          <a:xfrm>
            <a:off x="857224" y="2115756"/>
            <a:ext cx="7531200"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Les engins à utiliser pour chaque </a:t>
            </a:r>
            <a:r>
              <a:rPr lang="fr-FR" dirty="0"/>
              <a:t>catégorie </a:t>
            </a:r>
            <a:r>
              <a:rPr lang="fr-FR" dirty="0" smtClean="0"/>
              <a:t>d'âge</a:t>
            </a:r>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pPr algn="ctr"/>
            <a:r>
              <a:rPr lang="fr-FR" sz="1200" dirty="0" smtClean="0"/>
              <a:t>Tableau 1 : différent poids d’engins pour chaque catégorie </a:t>
            </a:r>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12</a:t>
            </a:fld>
            <a:endParaRPr lang="fr-BE"/>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4017" y="2924944"/>
            <a:ext cx="5486400" cy="232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numéro de diapositive 7"/>
          <p:cNvSpPr>
            <a:spLocks noGrp="1"/>
          </p:cNvSpPr>
          <p:nvPr>
            <p:ph type="sldNum" sz="quarter" idx="12"/>
          </p:nvPr>
        </p:nvSpPr>
        <p:spPr/>
        <p:txBody>
          <a:bodyPr/>
          <a:lstStyle/>
          <a:p>
            <a:fld id="{CF4668DC-857F-487D-BFFA-8C0CA5037977}" type="slidenum">
              <a:rPr lang="fr-BE" smtClean="0"/>
              <a:pPr/>
              <a:t>13</a:t>
            </a:fld>
            <a:endParaRPr lang="fr-BE"/>
          </a:p>
        </p:txBody>
      </p:sp>
      <p:sp>
        <p:nvSpPr>
          <p:cNvPr id="10" name="Ruban vers le bas 9"/>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11" name="Forme libre 10"/>
          <p:cNvSpPr/>
          <p:nvPr/>
        </p:nvSpPr>
        <p:spPr>
          <a:xfrm>
            <a:off x="857224" y="2115756"/>
            <a:ext cx="7531200" cy="3905532"/>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b="1" dirty="0">
                <a:solidFill>
                  <a:schemeClr val="bg1"/>
                </a:solidFill>
              </a:rPr>
              <a:t>Le </a:t>
            </a:r>
            <a:r>
              <a:rPr lang="fr-FR" b="1" dirty="0" smtClean="0">
                <a:solidFill>
                  <a:schemeClr val="bg1"/>
                </a:solidFill>
              </a:rPr>
              <a:t>lanceur :</a:t>
            </a:r>
            <a:r>
              <a:rPr lang="fr-FR" dirty="0" smtClean="0">
                <a:solidFill>
                  <a:schemeClr val="bg1"/>
                </a:solidFill>
              </a:rPr>
              <a:t> </a:t>
            </a:r>
          </a:p>
          <a:p>
            <a:pPr algn="just">
              <a:lnSpc>
                <a:spcPct val="150000"/>
              </a:lnSpc>
            </a:pPr>
            <a:r>
              <a:rPr lang="fr-FR" dirty="0">
                <a:solidFill>
                  <a:schemeClr val="tx1"/>
                </a:solidFill>
              </a:rPr>
              <a:t>Le poids sera lancé de l'</a:t>
            </a:r>
            <a:r>
              <a:rPr lang="fr-FR" dirty="0" err="1">
                <a:solidFill>
                  <a:schemeClr val="tx1"/>
                </a:solidFill>
              </a:rPr>
              <a:t>épaule</a:t>
            </a:r>
            <a:r>
              <a:rPr lang="fr-FR" dirty="0">
                <a:solidFill>
                  <a:schemeClr val="tx1"/>
                </a:solidFill>
              </a:rPr>
              <a:t> avec une seule main</a:t>
            </a:r>
            <a:r>
              <a:rPr lang="fr-FR" dirty="0" smtClean="0">
                <a:solidFill>
                  <a:schemeClr val="tx1"/>
                </a:solidFill>
              </a:rPr>
              <a:t>, </a:t>
            </a:r>
          </a:p>
          <a:p>
            <a:pPr algn="just">
              <a:lnSpc>
                <a:spcPct val="150000"/>
              </a:lnSpc>
            </a:pPr>
            <a:r>
              <a:rPr lang="fr-FR" dirty="0" smtClean="0">
                <a:solidFill>
                  <a:schemeClr val="tx1"/>
                </a:solidFill>
              </a:rPr>
              <a:t>Le </a:t>
            </a:r>
            <a:r>
              <a:rPr lang="fr-FR" dirty="0">
                <a:solidFill>
                  <a:schemeClr val="tx1"/>
                </a:solidFill>
              </a:rPr>
              <a:t>poids ne doit pas </a:t>
            </a:r>
            <a:r>
              <a:rPr lang="fr-FR" dirty="0" smtClean="0">
                <a:solidFill>
                  <a:schemeClr val="tx1"/>
                </a:solidFill>
              </a:rPr>
              <a:t>être ramené́ </a:t>
            </a:r>
            <a:r>
              <a:rPr lang="fr-FR" dirty="0">
                <a:solidFill>
                  <a:schemeClr val="tx1"/>
                </a:solidFill>
              </a:rPr>
              <a:t>en </a:t>
            </a:r>
            <a:r>
              <a:rPr lang="fr-FR" dirty="0" smtClean="0">
                <a:solidFill>
                  <a:schemeClr val="tx1"/>
                </a:solidFill>
              </a:rPr>
              <a:t>arrière </a:t>
            </a:r>
            <a:r>
              <a:rPr lang="fr-FR" dirty="0">
                <a:solidFill>
                  <a:schemeClr val="tx1"/>
                </a:solidFill>
              </a:rPr>
              <a:t>du </a:t>
            </a:r>
            <a:r>
              <a:rPr lang="fr-FR" dirty="0" smtClean="0">
                <a:solidFill>
                  <a:schemeClr val="tx1"/>
                </a:solidFill>
              </a:rPr>
              <a:t>plan</a:t>
            </a:r>
          </a:p>
          <a:p>
            <a:pPr algn="just">
              <a:lnSpc>
                <a:spcPct val="150000"/>
              </a:lnSpc>
            </a:pPr>
            <a:r>
              <a:rPr lang="fr-FR" dirty="0" smtClean="0">
                <a:solidFill>
                  <a:schemeClr val="tx1"/>
                </a:solidFill>
              </a:rPr>
              <a:t> </a:t>
            </a:r>
            <a:r>
              <a:rPr lang="fr-FR" dirty="0">
                <a:solidFill>
                  <a:schemeClr val="tx1"/>
                </a:solidFill>
              </a:rPr>
              <a:t>des </a:t>
            </a:r>
            <a:r>
              <a:rPr lang="fr-FR" dirty="0" smtClean="0">
                <a:solidFill>
                  <a:schemeClr val="tx1"/>
                </a:solidFill>
              </a:rPr>
              <a:t>épaules, </a:t>
            </a:r>
            <a:r>
              <a:rPr lang="fr-FR" dirty="0">
                <a:solidFill>
                  <a:schemeClr val="tx1"/>
                </a:solidFill>
              </a:rPr>
              <a:t>ni </a:t>
            </a:r>
            <a:r>
              <a:rPr lang="fr-FR" dirty="0" smtClean="0">
                <a:solidFill>
                  <a:schemeClr val="tx1"/>
                </a:solidFill>
              </a:rPr>
              <a:t>décollé́ </a:t>
            </a:r>
            <a:r>
              <a:rPr lang="fr-FR" dirty="0">
                <a:solidFill>
                  <a:schemeClr val="tx1"/>
                </a:solidFill>
              </a:rPr>
              <a:t>du cou pendant la </a:t>
            </a:r>
            <a:r>
              <a:rPr lang="fr-FR" dirty="0" smtClean="0">
                <a:solidFill>
                  <a:schemeClr val="tx1"/>
                </a:solidFill>
              </a:rPr>
              <a:t>durée </a:t>
            </a:r>
            <a:r>
              <a:rPr lang="fr-FR" dirty="0">
                <a:solidFill>
                  <a:schemeClr val="tx1"/>
                </a:solidFill>
              </a:rPr>
              <a:t>de </a:t>
            </a:r>
            <a:endParaRPr lang="fr-FR" dirty="0" smtClean="0">
              <a:solidFill>
                <a:schemeClr val="tx1"/>
              </a:solidFill>
            </a:endParaRPr>
          </a:p>
          <a:p>
            <a:pPr algn="just">
              <a:lnSpc>
                <a:spcPct val="150000"/>
              </a:lnSpc>
            </a:pPr>
            <a:r>
              <a:rPr lang="fr-FR" dirty="0" smtClean="0">
                <a:solidFill>
                  <a:schemeClr val="tx1"/>
                </a:solidFill>
              </a:rPr>
              <a:t>l'</a:t>
            </a:r>
            <a:r>
              <a:rPr lang="fr-FR" dirty="0" err="1" smtClean="0">
                <a:solidFill>
                  <a:schemeClr val="tx1"/>
                </a:solidFill>
              </a:rPr>
              <a:t>élan</a:t>
            </a:r>
            <a:r>
              <a:rPr lang="fr-FR" dirty="0" smtClean="0">
                <a:solidFill>
                  <a:schemeClr val="tx1"/>
                </a:solidFill>
              </a:rPr>
              <a:t>. Le </a:t>
            </a:r>
            <a:r>
              <a:rPr lang="fr-FR" dirty="0">
                <a:solidFill>
                  <a:schemeClr val="tx1"/>
                </a:solidFill>
              </a:rPr>
              <a:t>concurrent doit commencer son jet </a:t>
            </a:r>
            <a:endParaRPr lang="fr-FR" dirty="0" smtClean="0">
              <a:solidFill>
                <a:schemeClr val="tx1"/>
              </a:solidFill>
            </a:endParaRPr>
          </a:p>
          <a:p>
            <a:pPr algn="just">
              <a:lnSpc>
                <a:spcPct val="150000"/>
              </a:lnSpc>
            </a:pPr>
            <a:r>
              <a:rPr lang="fr-FR" dirty="0" smtClean="0">
                <a:solidFill>
                  <a:schemeClr val="tx1"/>
                </a:solidFill>
              </a:rPr>
              <a:t>d'une </a:t>
            </a:r>
            <a:r>
              <a:rPr lang="fr-FR" dirty="0">
                <a:solidFill>
                  <a:schemeClr val="tx1"/>
                </a:solidFill>
              </a:rPr>
              <a:t>position stationnaire (autrement dit, il ne doit pas se servir d'un </a:t>
            </a:r>
            <a:r>
              <a:rPr lang="fr-FR" dirty="0" smtClean="0">
                <a:solidFill>
                  <a:schemeClr val="tx1"/>
                </a:solidFill>
              </a:rPr>
              <a:t>élan </a:t>
            </a:r>
            <a:r>
              <a:rPr lang="fr-FR" dirty="0">
                <a:solidFill>
                  <a:schemeClr val="tx1"/>
                </a:solidFill>
              </a:rPr>
              <a:t>pris à </a:t>
            </a:r>
            <a:r>
              <a:rPr lang="fr-FR" dirty="0" smtClean="0">
                <a:solidFill>
                  <a:schemeClr val="tx1"/>
                </a:solidFill>
              </a:rPr>
              <a:t>l'</a:t>
            </a:r>
            <a:r>
              <a:rPr lang="fr-FR" dirty="0" err="1" smtClean="0">
                <a:solidFill>
                  <a:schemeClr val="tx1"/>
                </a:solidFill>
              </a:rPr>
              <a:t>extérieur</a:t>
            </a:r>
            <a:r>
              <a:rPr lang="fr-FR" dirty="0">
                <a:solidFill>
                  <a:schemeClr val="tx1"/>
                </a:solidFill>
              </a:rPr>
              <a:t> </a:t>
            </a:r>
            <a:r>
              <a:rPr lang="fr-FR" dirty="0" smtClean="0">
                <a:solidFill>
                  <a:schemeClr val="tx1"/>
                </a:solidFill>
              </a:rPr>
              <a:t>du </a:t>
            </a:r>
            <a:r>
              <a:rPr lang="fr-FR" dirty="0">
                <a:solidFill>
                  <a:schemeClr val="tx1"/>
                </a:solidFill>
              </a:rPr>
              <a:t>cercle</a:t>
            </a:r>
            <a:r>
              <a:rPr lang="fr-FR" dirty="0" smtClean="0">
                <a:solidFill>
                  <a:schemeClr val="tx1"/>
                </a:solidFill>
              </a:rPr>
              <a:t>). Le </a:t>
            </a:r>
            <a:r>
              <a:rPr lang="fr-FR" dirty="0">
                <a:solidFill>
                  <a:schemeClr val="tx1"/>
                </a:solidFill>
              </a:rPr>
              <a:t>concurrent est autorisé à toucher l'</a:t>
            </a:r>
            <a:r>
              <a:rPr lang="fr-FR" dirty="0" err="1">
                <a:solidFill>
                  <a:schemeClr val="tx1"/>
                </a:solidFill>
              </a:rPr>
              <a:t>intérieur</a:t>
            </a:r>
            <a:r>
              <a:rPr lang="fr-FR" dirty="0">
                <a:solidFill>
                  <a:schemeClr val="tx1"/>
                </a:solidFill>
              </a:rPr>
              <a:t> de la bande de fer et du butoir</a:t>
            </a:r>
            <a:r>
              <a:rPr lang="fr-FR" dirty="0" smtClean="0">
                <a:solidFill>
                  <a:schemeClr val="tx1"/>
                </a:solidFill>
              </a:rPr>
              <a:t>.</a:t>
            </a:r>
            <a:endParaRPr lang="fr-FR" dirty="0">
              <a:solidFill>
                <a:schemeClr val="tx1"/>
              </a:solidFill>
            </a:endParaRPr>
          </a:p>
        </p:txBody>
      </p:sp>
      <p:pic>
        <p:nvPicPr>
          <p:cNvPr id="6" name="Picture 7" descr="Résultat de recherche d'images pour &quot;lanceur de poids&quot;"/>
          <p:cNvPicPr/>
          <p:nvPr/>
        </p:nvPicPr>
        <p:blipFill>
          <a:blip r:embed="rId2">
            <a:extLst>
              <a:ext uri="{28A0092B-C50C-407E-A947-70E740481C1C}">
                <a14:useLocalDpi xmlns:a14="http://schemas.microsoft.com/office/drawing/2010/main" val="0"/>
              </a:ext>
            </a:extLst>
          </a:blip>
          <a:srcRect/>
          <a:stretch>
            <a:fillRect/>
          </a:stretch>
        </p:blipFill>
        <p:spPr bwMode="auto">
          <a:xfrm>
            <a:off x="5940152" y="2924944"/>
            <a:ext cx="2338901" cy="1599059"/>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CF4668DC-857F-487D-BFFA-8C0CA5037977}" type="slidenum">
              <a:rPr lang="fr-BE" smtClean="0"/>
              <a:pPr/>
              <a:t>14</a:t>
            </a:fld>
            <a:endParaRPr lang="fr-BE"/>
          </a:p>
        </p:txBody>
      </p:sp>
      <p:sp>
        <p:nvSpPr>
          <p:cNvPr id="6" name="Ruban vers le bas 5"/>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7" name="Forme libre 6"/>
          <p:cNvSpPr/>
          <p:nvPr/>
        </p:nvSpPr>
        <p:spPr>
          <a:xfrm>
            <a:off x="857224" y="2115756"/>
            <a:ext cx="7531200" cy="4265572"/>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b="1" dirty="0" smtClean="0">
                <a:solidFill>
                  <a:schemeClr val="bg1"/>
                </a:solidFill>
              </a:rPr>
              <a:t>Jugement</a:t>
            </a:r>
            <a:r>
              <a:rPr lang="fr-FR" dirty="0">
                <a:solidFill>
                  <a:schemeClr val="bg1"/>
                </a:solidFill>
              </a:rPr>
              <a:t> </a:t>
            </a:r>
            <a:r>
              <a:rPr lang="fr-FR" dirty="0" smtClean="0">
                <a:solidFill>
                  <a:schemeClr val="bg1"/>
                </a:solidFill>
              </a:rPr>
              <a:t>:</a:t>
            </a:r>
          </a:p>
          <a:p>
            <a:pPr>
              <a:lnSpc>
                <a:spcPct val="150000"/>
              </a:lnSpc>
            </a:pPr>
            <a:r>
              <a:rPr lang="fr-FR" dirty="0">
                <a:solidFill>
                  <a:schemeClr val="tx1"/>
                </a:solidFill>
              </a:rPr>
              <a:t>Le juge qui vérifie la validité du lancer a le regard fixé sur le butoir pour s'assurer que l'athlète ne pose pas le pied dessus ou ne le dépasse pas. S'il lève le drapeau blanc qu'il tient dans sa main droite cela signifiera que le lancer est </a:t>
            </a:r>
            <a:r>
              <a:rPr lang="fr-FR" dirty="0" smtClean="0">
                <a:solidFill>
                  <a:schemeClr val="tx1"/>
                </a:solidFill>
              </a:rPr>
              <a:t>bon, </a:t>
            </a:r>
            <a:r>
              <a:rPr lang="fr-FR" dirty="0">
                <a:solidFill>
                  <a:schemeClr val="tx1"/>
                </a:solidFill>
              </a:rPr>
              <a:t>dans le cas contraire, il </a:t>
            </a:r>
            <a:r>
              <a:rPr lang="fr-FR" dirty="0" smtClean="0">
                <a:solidFill>
                  <a:schemeClr val="tx1"/>
                </a:solidFill>
              </a:rPr>
              <a:t>lèvera </a:t>
            </a:r>
            <a:r>
              <a:rPr lang="fr-FR" dirty="0">
                <a:solidFill>
                  <a:schemeClr val="tx1"/>
                </a:solidFill>
              </a:rPr>
              <a:t>le drapeau rouge qu'il tient dans sa main gauche. </a:t>
            </a:r>
            <a:endParaRPr lang="fr-FR" dirty="0" smtClean="0">
              <a:solidFill>
                <a:schemeClr val="tx1"/>
              </a:solidFill>
            </a:endParaRPr>
          </a:p>
          <a:p>
            <a:pPr>
              <a:lnSpc>
                <a:spcPct val="150000"/>
              </a:lnSpc>
            </a:pPr>
            <a:endParaRPr lang="fr-FR" dirty="0" smtClean="0"/>
          </a:p>
          <a:p>
            <a:pPr>
              <a:lnSpc>
                <a:spcPct val="150000"/>
              </a:lnSpc>
            </a:pPr>
            <a:endParaRPr lang="fr-FR" b="1" dirty="0">
              <a:solidFill>
                <a:schemeClr val="accent1">
                  <a:lumMod val="60000"/>
                  <a:lumOff val="40000"/>
                </a:schemeClr>
              </a:solidFill>
            </a:endParaRPr>
          </a:p>
          <a:p>
            <a:pPr>
              <a:lnSpc>
                <a:spcPct val="150000"/>
              </a:lnSpc>
            </a:pPr>
            <a:endParaRPr lang="fr-FR" b="1" dirty="0" smtClean="0">
              <a:solidFill>
                <a:schemeClr val="accent1">
                  <a:lumMod val="60000"/>
                  <a:lumOff val="40000"/>
                </a:schemeClr>
              </a:solidFill>
            </a:endParaRPr>
          </a:p>
        </p:txBody>
      </p:sp>
      <p:pic>
        <p:nvPicPr>
          <p:cNvPr id="1026" name="Picture 2" descr="C:\Users\Med\Desktop\téléchargeme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4609062"/>
            <a:ext cx="3312368"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50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CF4668DC-857F-487D-BFFA-8C0CA5037977}" type="slidenum">
              <a:rPr lang="fr-BE" smtClean="0"/>
              <a:pPr/>
              <a:t>15</a:t>
            </a:fld>
            <a:endParaRPr lang="fr-BE"/>
          </a:p>
        </p:txBody>
      </p:sp>
      <p:sp>
        <p:nvSpPr>
          <p:cNvPr id="11" name="Ruban vers le bas 10"/>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12" name="Forme libre 11"/>
          <p:cNvSpPr/>
          <p:nvPr/>
        </p:nvSpPr>
        <p:spPr>
          <a:xfrm>
            <a:off x="857224" y="2115756"/>
            <a:ext cx="7531200"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bg1"/>
                </a:solidFill>
              </a:rPr>
              <a:t>Un concurrent fait une faute s’il ne respecte pas ces règles:</a:t>
            </a:r>
            <a:endParaRPr lang="fr-FR" dirty="0">
              <a:solidFill>
                <a:schemeClr val="bg1"/>
              </a:solidFill>
            </a:endParaRPr>
          </a:p>
          <a:p>
            <a:pPr algn="just">
              <a:lnSpc>
                <a:spcPct val="150000"/>
              </a:lnSpc>
            </a:pPr>
            <a:r>
              <a:rPr lang="fr-FR" dirty="0">
                <a:solidFill>
                  <a:schemeClr val="tx1"/>
                </a:solidFill>
              </a:rPr>
              <a:t>- le concurrent doit commencer son essai d’une position stationnaire dans le cercle. Il n’a qu’une minute après avoir été appelé pour commencer son lancer</a:t>
            </a:r>
          </a:p>
          <a:p>
            <a:pPr algn="just">
              <a:lnSpc>
                <a:spcPct val="150000"/>
              </a:lnSpc>
            </a:pPr>
            <a:r>
              <a:rPr lang="fr-FR" dirty="0">
                <a:solidFill>
                  <a:schemeClr val="tx1"/>
                </a:solidFill>
              </a:rPr>
              <a:t>- un athlète peut interrompre un essai déjà commencé, poser le poids à terre, quitter le cercle par l’arrière… et recommencer son lancer.</a:t>
            </a:r>
          </a:p>
          <a:p>
            <a:pPr algn="just">
              <a:lnSpc>
                <a:spcPct val="150000"/>
              </a:lnSpc>
            </a:pPr>
            <a:r>
              <a:rPr lang="fr-FR" dirty="0" smtClean="0">
                <a:solidFill>
                  <a:schemeClr val="tx1"/>
                </a:solidFill>
              </a:rPr>
              <a:t>- le </a:t>
            </a:r>
            <a:r>
              <a:rPr lang="fr-FR" dirty="0">
                <a:solidFill>
                  <a:schemeClr val="tx1"/>
                </a:solidFill>
              </a:rPr>
              <a:t>poids doit être poussé à partir de l’épaule avec une seule main. Au moment où l’athlète va </a:t>
            </a:r>
            <a:r>
              <a:rPr lang="fr-FR" dirty="0" smtClean="0">
                <a:solidFill>
                  <a:schemeClr val="tx1"/>
                </a:solidFill>
              </a:rPr>
              <a:t>lancer le </a:t>
            </a:r>
            <a:r>
              <a:rPr lang="fr-FR" dirty="0">
                <a:solidFill>
                  <a:schemeClr val="tx1"/>
                </a:solidFill>
              </a:rPr>
              <a:t>poids doit toucher, ou être très </a:t>
            </a:r>
            <a:r>
              <a:rPr lang="fr-FR" dirty="0" smtClean="0">
                <a:solidFill>
                  <a:schemeClr val="tx1"/>
                </a:solidFill>
              </a:rPr>
              <a:t>près du </a:t>
            </a:r>
            <a:r>
              <a:rPr lang="fr-FR" dirty="0">
                <a:solidFill>
                  <a:schemeClr val="tx1"/>
                </a:solidFill>
              </a:rPr>
              <a:t>cou</a:t>
            </a:r>
            <a:r>
              <a:rPr lang="fr-FR" dirty="0" smtClean="0">
                <a:solidFill>
                  <a:schemeClr val="tx1"/>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CF4668DC-857F-487D-BFFA-8C0CA5037977}" type="slidenum">
              <a:rPr lang="fr-BE" smtClean="0"/>
              <a:pPr/>
              <a:t>16</a:t>
            </a:fld>
            <a:endParaRPr lang="fr-BE"/>
          </a:p>
        </p:txBody>
      </p:sp>
      <p:sp>
        <p:nvSpPr>
          <p:cNvPr id="9" name="Ruban vers le bas 8"/>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10" name="Forme libre 9"/>
          <p:cNvSpPr/>
          <p:nvPr/>
        </p:nvSpPr>
        <p:spPr>
          <a:xfrm>
            <a:off x="857224" y="2115756"/>
            <a:ext cx="7531200"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dirty="0">
                <a:solidFill>
                  <a:schemeClr val="tx1"/>
                </a:solidFill>
              </a:rPr>
              <a:t>- le concurrent doit rester dans le cercle jusqu’à ce que l’engin ait touché le sol.</a:t>
            </a:r>
          </a:p>
          <a:p>
            <a:pPr>
              <a:lnSpc>
                <a:spcPct val="150000"/>
              </a:lnSpc>
            </a:pPr>
            <a:r>
              <a:rPr lang="fr-FR" dirty="0">
                <a:solidFill>
                  <a:schemeClr val="tx1"/>
                </a:solidFill>
              </a:rPr>
              <a:t>- le concurrent ne doit pas toucher le haut du cercle (ou le haut du butoir), </a:t>
            </a:r>
            <a:br>
              <a:rPr lang="fr-FR" dirty="0">
                <a:solidFill>
                  <a:schemeClr val="tx1"/>
                </a:solidFill>
              </a:rPr>
            </a:br>
            <a:r>
              <a:rPr lang="fr-FR" dirty="0" smtClean="0">
                <a:solidFill>
                  <a:schemeClr val="tx1"/>
                </a:solidFill>
              </a:rPr>
              <a:t>   ou le </a:t>
            </a:r>
            <a:r>
              <a:rPr lang="fr-FR" dirty="0">
                <a:solidFill>
                  <a:schemeClr val="tx1"/>
                </a:solidFill>
              </a:rPr>
              <a:t>sol à l’extérieur du cercle.</a:t>
            </a:r>
          </a:p>
          <a:p>
            <a:pPr>
              <a:lnSpc>
                <a:spcPct val="150000"/>
              </a:lnSpc>
            </a:pPr>
            <a:r>
              <a:rPr lang="fr-FR" dirty="0" smtClean="0">
                <a:solidFill>
                  <a:schemeClr val="tx1"/>
                </a:solidFill>
              </a:rPr>
              <a:t>- la </a:t>
            </a:r>
            <a:r>
              <a:rPr lang="fr-FR" dirty="0">
                <a:solidFill>
                  <a:schemeClr val="tx1"/>
                </a:solidFill>
              </a:rPr>
              <a:t>sortie du concurrent se fait par l’arrière de la ligne centrale</a:t>
            </a:r>
            <a:r>
              <a:rPr lang="fr-FR" dirty="0" smtClean="0">
                <a:solidFill>
                  <a:schemeClr val="tx1"/>
                </a:solidFill>
              </a:rPr>
              <a:t>.</a:t>
            </a:r>
          </a:p>
          <a:p>
            <a:pPr>
              <a:lnSpc>
                <a:spcPct val="150000"/>
              </a:lnSpc>
            </a:pPr>
            <a:r>
              <a:rPr lang="fr-FR" dirty="0" smtClean="0">
                <a:solidFill>
                  <a:schemeClr val="tx1"/>
                </a:solidFill>
              </a:rPr>
              <a:t>- le </a:t>
            </a:r>
            <a:r>
              <a:rPr lang="fr-FR" dirty="0">
                <a:solidFill>
                  <a:schemeClr val="tx1"/>
                </a:solidFill>
              </a:rPr>
              <a:t>poids était tombé à </a:t>
            </a:r>
            <a:r>
              <a:rPr lang="fr-FR" dirty="0" smtClean="0">
                <a:solidFill>
                  <a:schemeClr val="tx1"/>
                </a:solidFill>
              </a:rPr>
              <a:t>l’intérieur </a:t>
            </a:r>
            <a:r>
              <a:rPr lang="fr-FR" dirty="0">
                <a:solidFill>
                  <a:schemeClr val="tx1"/>
                </a:solidFill>
              </a:rPr>
              <a:t>du </a:t>
            </a:r>
            <a:r>
              <a:rPr lang="fr-FR" dirty="0" smtClean="0">
                <a:solidFill>
                  <a:schemeClr val="tx1"/>
                </a:solidFill>
              </a:rPr>
              <a:t>secteur.</a:t>
            </a:r>
            <a:endParaRPr lang="fr-FR" dirty="0">
              <a:solidFill>
                <a:schemeClr val="tx1"/>
              </a:solidFill>
            </a:endParaRPr>
          </a:p>
          <a:p>
            <a:endParaRPr lang="fr-FR" dirty="0">
              <a:solidFill>
                <a:schemeClr val="accent3">
                  <a:lumMod val="20000"/>
                  <a:lumOff val="8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2"/>
          </p:nvPr>
        </p:nvSpPr>
        <p:spPr/>
        <p:txBody>
          <a:bodyPr/>
          <a:lstStyle/>
          <a:p>
            <a:fld id="{CF4668DC-857F-487D-BFFA-8C0CA5037977}" type="slidenum">
              <a:rPr lang="fr-BE" smtClean="0"/>
              <a:pPr/>
              <a:t>17</a:t>
            </a:fld>
            <a:endParaRPr lang="fr-BE"/>
          </a:p>
        </p:txBody>
      </p:sp>
      <p:sp>
        <p:nvSpPr>
          <p:cNvPr id="9" name="Ruban vers le bas 8"/>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10" name="Forme libre 9"/>
          <p:cNvSpPr/>
          <p:nvPr/>
        </p:nvSpPr>
        <p:spPr>
          <a:xfrm>
            <a:off x="857224" y="2115756"/>
            <a:ext cx="7531200"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b="1" dirty="0" smtClean="0">
                <a:solidFill>
                  <a:schemeClr val="bg1"/>
                </a:solidFill>
              </a:rPr>
              <a:t>Mesurage :</a:t>
            </a:r>
            <a:r>
              <a:rPr lang="fr-FR" dirty="0" smtClean="0"/>
              <a:t/>
            </a:r>
            <a:br>
              <a:rPr lang="fr-FR" dirty="0" smtClean="0"/>
            </a:br>
            <a:r>
              <a:rPr lang="fr-FR" dirty="0">
                <a:solidFill>
                  <a:schemeClr val="tx1"/>
                </a:solidFill>
              </a:rPr>
              <a:t>Les distances sont mesurées au centimètre inférieur le plus proche</a:t>
            </a:r>
            <a:r>
              <a:rPr lang="fr-FR" dirty="0" smtClean="0">
                <a:solidFill>
                  <a:schemeClr val="tx1"/>
                </a:solidFill>
              </a:rPr>
              <a:t>.</a:t>
            </a:r>
            <a:endParaRPr lang="fr-FR" dirty="0">
              <a:solidFill>
                <a:schemeClr val="tx1"/>
              </a:solidFill>
            </a:endParaRPr>
          </a:p>
          <a:p>
            <a:pPr>
              <a:lnSpc>
                <a:spcPct val="150000"/>
              </a:lnSpc>
            </a:pPr>
            <a:r>
              <a:rPr lang="fr-FR" dirty="0">
                <a:solidFill>
                  <a:schemeClr val="tx1"/>
                </a:solidFill>
              </a:rPr>
              <a:t>Le mesurage de chaque lancer sera fait </a:t>
            </a:r>
          </a:p>
          <a:p>
            <a:pPr>
              <a:lnSpc>
                <a:spcPct val="150000"/>
              </a:lnSpc>
            </a:pPr>
            <a:r>
              <a:rPr lang="fr-FR" dirty="0">
                <a:solidFill>
                  <a:schemeClr val="tx1"/>
                </a:solidFill>
              </a:rPr>
              <a:t>    - immédiatement après le </a:t>
            </a:r>
            <a:r>
              <a:rPr lang="fr-FR" dirty="0" smtClean="0">
                <a:solidFill>
                  <a:schemeClr val="tx1"/>
                </a:solidFill>
              </a:rPr>
              <a:t>jet</a:t>
            </a:r>
            <a:endParaRPr lang="fr-FR" dirty="0">
              <a:solidFill>
                <a:schemeClr val="tx1"/>
              </a:solidFill>
            </a:endParaRPr>
          </a:p>
          <a:p>
            <a:pPr>
              <a:lnSpc>
                <a:spcPct val="150000"/>
              </a:lnSpc>
            </a:pPr>
            <a:r>
              <a:rPr lang="fr-FR" dirty="0">
                <a:solidFill>
                  <a:schemeClr val="tx1"/>
                </a:solidFill>
              </a:rPr>
              <a:t>    - à partir de la marque la plus proche faite par la chute du poids jusqu’à l’intérieur de l'arc de cercle et le long d’une ligne passant par le centre du cercle dont cet arc fait partie.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CF4668DC-857F-487D-BFFA-8C0CA5037977}" type="slidenum">
              <a:rPr lang="fr-BE" smtClean="0"/>
              <a:pPr/>
              <a:t>18</a:t>
            </a:fld>
            <a:endParaRPr lang="fr-BE"/>
          </a:p>
        </p:txBody>
      </p:sp>
      <p:sp>
        <p:nvSpPr>
          <p:cNvPr id="6" name="Ruban vers le bas 5"/>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Règlements</a:t>
            </a:r>
          </a:p>
        </p:txBody>
      </p:sp>
      <p:sp>
        <p:nvSpPr>
          <p:cNvPr id="7" name="Forme libre 6"/>
          <p:cNvSpPr/>
          <p:nvPr/>
        </p:nvSpPr>
        <p:spPr>
          <a:xfrm>
            <a:off x="683568" y="2115756"/>
            <a:ext cx="7992888"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dirty="0">
                <a:solidFill>
                  <a:schemeClr val="bg1"/>
                </a:solidFill>
              </a:rPr>
              <a:t>Classement :</a:t>
            </a:r>
          </a:p>
          <a:p>
            <a:pPr>
              <a:lnSpc>
                <a:spcPct val="150000"/>
              </a:lnSpc>
            </a:pPr>
            <a:r>
              <a:rPr lang="fr-FR" dirty="0">
                <a:solidFill>
                  <a:schemeClr val="tx1"/>
                </a:solidFill>
              </a:rPr>
              <a:t>L'athlète ayant fait la meilleure performance au cours des 6 essais, sera premier. En cas d'ex- æquo, on considérera la meilleure 2ème performance, puis la 3ème, ..etc</a:t>
            </a:r>
            <a:r>
              <a:rPr lang="fr-FR" dirty="0" smtClean="0">
                <a:solidFill>
                  <a:schemeClr val="tx1"/>
                </a:solidFill>
              </a:rPr>
              <a:t>.</a:t>
            </a:r>
          </a:p>
          <a:p>
            <a:pPr>
              <a:lnSpc>
                <a:spcPct val="150000"/>
              </a:lnSpc>
            </a:pPr>
            <a:endParaRPr lang="fr-FR" dirty="0" smtClean="0">
              <a:solidFill>
                <a:schemeClr val="tx1"/>
              </a:solidFill>
            </a:endParaRPr>
          </a:p>
          <a:p>
            <a:pPr>
              <a:lnSpc>
                <a:spcPct val="150000"/>
              </a:lnSpc>
            </a:pPr>
            <a:endParaRPr lang="fr-FR" dirty="0"/>
          </a:p>
          <a:p>
            <a:pPr>
              <a:lnSpc>
                <a:spcPct val="150000"/>
              </a:lnSpc>
            </a:pPr>
            <a:endParaRPr lang="fr-FR" dirty="0" smtClean="0"/>
          </a:p>
          <a:p>
            <a:pPr>
              <a:lnSpc>
                <a:spcPct val="150000"/>
              </a:lnSpc>
            </a:pPr>
            <a:endParaRPr lang="fr-FR" dirty="0"/>
          </a:p>
          <a:p>
            <a:pPr algn="ctr">
              <a:lnSpc>
                <a:spcPct val="150000"/>
              </a:lnSpc>
            </a:pPr>
            <a:r>
              <a:rPr lang="fr-FR" sz="1200" dirty="0" smtClean="0"/>
              <a:t>Tableau 2 : Méthode de classement des concurrentes</a:t>
            </a:r>
            <a:endParaRPr lang="fr-FR" sz="1200" dirty="0"/>
          </a:p>
        </p:txBody>
      </p:sp>
      <p:graphicFrame>
        <p:nvGraphicFramePr>
          <p:cNvPr id="8" name="Tableau 7"/>
          <p:cNvGraphicFramePr>
            <a:graphicFrameLocks noGrp="1"/>
          </p:cNvGraphicFramePr>
          <p:nvPr>
            <p:extLst>
              <p:ext uri="{D42A27DB-BD31-4B8C-83A1-F6EECF244321}">
                <p14:modId xmlns:p14="http://schemas.microsoft.com/office/powerpoint/2010/main" val="3033675336"/>
              </p:ext>
            </p:extLst>
          </p:nvPr>
        </p:nvGraphicFramePr>
        <p:xfrm>
          <a:off x="842405" y="3789040"/>
          <a:ext cx="7762044" cy="1477896"/>
        </p:xfrm>
        <a:graphic>
          <a:graphicData uri="http://schemas.openxmlformats.org/drawingml/2006/table">
            <a:tbl>
              <a:tblPr firstRow="1" bandRow="1">
                <a:tableStyleId>{08FB837D-C827-4EFA-A057-4D05807E0F7C}</a:tableStyleId>
              </a:tblPr>
              <a:tblGrid>
                <a:gridCol w="552606"/>
                <a:gridCol w="728226"/>
                <a:gridCol w="582581"/>
                <a:gridCol w="582581"/>
                <a:gridCol w="582581"/>
                <a:gridCol w="597567"/>
                <a:gridCol w="582581"/>
                <a:gridCol w="628127"/>
                <a:gridCol w="570769"/>
                <a:gridCol w="570769"/>
                <a:gridCol w="570769"/>
                <a:gridCol w="570769"/>
                <a:gridCol w="642118"/>
              </a:tblGrid>
              <a:tr h="419464">
                <a:tc>
                  <a:txBody>
                    <a:bodyPr/>
                    <a:lstStyle/>
                    <a:p>
                      <a:r>
                        <a:rPr lang="fr-FR" sz="1200" dirty="0" smtClean="0">
                          <a:solidFill>
                            <a:schemeClr val="accent4">
                              <a:lumMod val="75000"/>
                            </a:schemeClr>
                          </a:solidFill>
                        </a:rPr>
                        <a:t>ordre</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concurrent</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1ére</a:t>
                      </a:r>
                      <a:r>
                        <a:rPr lang="fr-FR" sz="1200" baseline="0" dirty="0" smtClean="0">
                          <a:solidFill>
                            <a:schemeClr val="accent4">
                              <a:lumMod val="75000"/>
                            </a:schemeClr>
                          </a:solidFill>
                        </a:rPr>
                        <a:t>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2éme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3éme</a:t>
                      </a:r>
                      <a:r>
                        <a:rPr lang="fr-FR" sz="1200" baseline="0" dirty="0" smtClean="0">
                          <a:solidFill>
                            <a:schemeClr val="accent4">
                              <a:lumMod val="75000"/>
                            </a:schemeClr>
                          </a:solidFill>
                        </a:rPr>
                        <a:t>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per</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Class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Nouvel</a:t>
                      </a:r>
                      <a:r>
                        <a:rPr lang="fr-FR" sz="1200" baseline="0" dirty="0" smtClean="0">
                          <a:solidFill>
                            <a:schemeClr val="accent4">
                              <a:lumMod val="75000"/>
                            </a:schemeClr>
                          </a:solidFill>
                        </a:rPr>
                        <a:t> ordre</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4</a:t>
                      </a:r>
                      <a:r>
                        <a:rPr lang="fr-FR" sz="1200" baseline="0" dirty="0" smtClean="0">
                          <a:solidFill>
                            <a:schemeClr val="accent4">
                              <a:lumMod val="75000"/>
                            </a:schemeClr>
                          </a:solidFill>
                        </a:rPr>
                        <a:t>éme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5éme</a:t>
                      </a:r>
                      <a:r>
                        <a:rPr lang="fr-FR" sz="1200" baseline="0" dirty="0" smtClean="0">
                          <a:solidFill>
                            <a:schemeClr val="accent4">
                              <a:lumMod val="75000"/>
                            </a:schemeClr>
                          </a:solidFill>
                        </a:rPr>
                        <a:t>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6éme essais</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Per</a:t>
                      </a:r>
                      <a:endParaRPr lang="fr-FR" sz="1200" dirty="0">
                        <a:solidFill>
                          <a:schemeClr val="accent4">
                            <a:lumMod val="75000"/>
                          </a:schemeClr>
                        </a:solidFill>
                      </a:endParaRPr>
                    </a:p>
                  </a:txBody>
                  <a:tcPr/>
                </a:tc>
                <a:tc>
                  <a:txBody>
                    <a:bodyPr/>
                    <a:lstStyle/>
                    <a:p>
                      <a:r>
                        <a:rPr lang="fr-FR" sz="1200" dirty="0" smtClean="0">
                          <a:solidFill>
                            <a:schemeClr val="accent4">
                              <a:lumMod val="75000"/>
                            </a:schemeClr>
                          </a:solidFill>
                        </a:rPr>
                        <a:t>Class</a:t>
                      </a:r>
                      <a:endParaRPr lang="fr-FR" sz="1200" dirty="0">
                        <a:solidFill>
                          <a:schemeClr val="accent4">
                            <a:lumMod val="75000"/>
                          </a:schemeClr>
                        </a:solidFill>
                      </a:endParaRPr>
                    </a:p>
                  </a:txBody>
                  <a:tcPr/>
                </a:tc>
              </a:tr>
              <a:tr h="340232">
                <a:tc>
                  <a:txBody>
                    <a:bodyPr/>
                    <a:lstStyle/>
                    <a:p>
                      <a:pPr algn="ctr"/>
                      <a:r>
                        <a:rPr lang="fr-FR" sz="1200" dirty="0" smtClean="0"/>
                        <a:t>1</a:t>
                      </a:r>
                      <a:endParaRPr lang="fr-FR" sz="1200" dirty="0"/>
                    </a:p>
                  </a:txBody>
                  <a:tcPr/>
                </a:tc>
                <a:tc>
                  <a:txBody>
                    <a:bodyPr/>
                    <a:lstStyle/>
                    <a:p>
                      <a:pPr algn="ctr"/>
                      <a:r>
                        <a:rPr lang="fr-FR" sz="1200" dirty="0" smtClean="0"/>
                        <a:t>X</a:t>
                      </a:r>
                      <a:endParaRPr lang="fr-FR" sz="1200" dirty="0"/>
                    </a:p>
                  </a:txBody>
                  <a:tcPr/>
                </a:tc>
                <a:tc>
                  <a:txBody>
                    <a:bodyPr/>
                    <a:lstStyle/>
                    <a:p>
                      <a:pPr algn="ctr"/>
                      <a:r>
                        <a:rPr lang="fr-FR" sz="1200" dirty="0" smtClean="0"/>
                        <a:t>6m12</a:t>
                      </a:r>
                      <a:endParaRPr lang="fr-FR" sz="1200" dirty="0"/>
                    </a:p>
                  </a:txBody>
                  <a:tcPr/>
                </a:tc>
                <a:tc>
                  <a:txBody>
                    <a:bodyPr/>
                    <a:lstStyle/>
                    <a:p>
                      <a:pPr algn="ctr"/>
                      <a:r>
                        <a:rPr lang="fr-FR" sz="1200" dirty="0" smtClean="0"/>
                        <a:t>6m34</a:t>
                      </a:r>
                      <a:endParaRPr lang="fr-FR" sz="1200" dirty="0"/>
                    </a:p>
                  </a:txBody>
                  <a:tcPr/>
                </a:tc>
                <a:tc>
                  <a:txBody>
                    <a:bodyPr/>
                    <a:lstStyle/>
                    <a:p>
                      <a:pPr algn="ctr"/>
                      <a:r>
                        <a:rPr lang="fr-FR" sz="1200" dirty="0" smtClean="0"/>
                        <a:t>6m13</a:t>
                      </a:r>
                      <a:endParaRPr lang="fr-FR" sz="1200" dirty="0"/>
                    </a:p>
                  </a:txBody>
                  <a:tcPr/>
                </a:tc>
                <a:tc>
                  <a:txBody>
                    <a:bodyPr/>
                    <a:lstStyle/>
                    <a:p>
                      <a:pPr algn="ctr"/>
                      <a:r>
                        <a:rPr lang="fr-FR" sz="1200" dirty="0" smtClean="0"/>
                        <a:t>6m24</a:t>
                      </a:r>
                      <a:endParaRPr lang="fr-FR" sz="1200" dirty="0"/>
                    </a:p>
                  </a:txBody>
                  <a:tcPr/>
                </a:tc>
                <a:tc>
                  <a:txBody>
                    <a:bodyPr/>
                    <a:lstStyle/>
                    <a:p>
                      <a:pPr algn="ctr"/>
                      <a:r>
                        <a:rPr lang="fr-FR" sz="1200" dirty="0" smtClean="0"/>
                        <a:t>2éme</a:t>
                      </a:r>
                      <a:endParaRPr lang="fr-FR" sz="1200" dirty="0"/>
                    </a:p>
                  </a:txBody>
                  <a:tcPr/>
                </a:tc>
                <a:tc>
                  <a:txBody>
                    <a:bodyPr/>
                    <a:lstStyle/>
                    <a:p>
                      <a:pPr algn="ctr"/>
                      <a:r>
                        <a:rPr lang="fr-FR" sz="1200" dirty="0" smtClean="0"/>
                        <a:t>2</a:t>
                      </a:r>
                      <a:endParaRPr lang="fr-FR" sz="1200" dirty="0"/>
                    </a:p>
                  </a:txBody>
                  <a:tcPr/>
                </a:tc>
                <a:tc>
                  <a:txBody>
                    <a:bodyPr/>
                    <a:lstStyle/>
                    <a:p>
                      <a:pPr algn="ctr"/>
                      <a:r>
                        <a:rPr lang="fr-FR" sz="1200" dirty="0" smtClean="0"/>
                        <a:t>5m80</a:t>
                      </a:r>
                      <a:endParaRPr lang="fr-FR" sz="1200" dirty="0"/>
                    </a:p>
                  </a:txBody>
                  <a:tcPr/>
                </a:tc>
                <a:tc>
                  <a:txBody>
                    <a:bodyPr/>
                    <a:lstStyle/>
                    <a:p>
                      <a:pPr algn="ctr"/>
                      <a:r>
                        <a:rPr lang="fr-FR" sz="1200" dirty="0" smtClean="0"/>
                        <a:t>6m23</a:t>
                      </a:r>
                      <a:endParaRPr lang="fr-FR" sz="1200" dirty="0"/>
                    </a:p>
                  </a:txBody>
                  <a:tcPr/>
                </a:tc>
                <a:tc>
                  <a:txBody>
                    <a:bodyPr/>
                    <a:lstStyle/>
                    <a:p>
                      <a:pPr algn="ctr"/>
                      <a:r>
                        <a:rPr lang="fr-FR" sz="1200" dirty="0" smtClean="0"/>
                        <a:t>-</a:t>
                      </a:r>
                      <a:endParaRPr lang="fr-FR" sz="1200" dirty="0"/>
                    </a:p>
                  </a:txBody>
                  <a:tcPr/>
                </a:tc>
                <a:tc>
                  <a:txBody>
                    <a:bodyPr/>
                    <a:lstStyle/>
                    <a:p>
                      <a:pPr algn="ctr"/>
                      <a:r>
                        <a:rPr lang="fr-FR" sz="1200" dirty="0" smtClean="0"/>
                        <a:t>6m24</a:t>
                      </a:r>
                      <a:endParaRPr lang="fr-FR" sz="1200" dirty="0"/>
                    </a:p>
                  </a:txBody>
                  <a:tcPr/>
                </a:tc>
                <a:tc>
                  <a:txBody>
                    <a:bodyPr/>
                    <a:lstStyle/>
                    <a:p>
                      <a:pPr algn="ctr"/>
                      <a:r>
                        <a:rPr lang="fr-FR" sz="1200" dirty="0" smtClean="0"/>
                        <a:t>1ére</a:t>
                      </a:r>
                      <a:endParaRPr lang="fr-FR" sz="1200" dirty="0"/>
                    </a:p>
                  </a:txBody>
                  <a:tcPr/>
                </a:tc>
              </a:tr>
              <a:tr h="340232">
                <a:tc>
                  <a:txBody>
                    <a:bodyPr/>
                    <a:lstStyle/>
                    <a:p>
                      <a:pPr algn="ctr"/>
                      <a:r>
                        <a:rPr lang="fr-FR" sz="1200" dirty="0" smtClean="0"/>
                        <a:t>2</a:t>
                      </a:r>
                      <a:endParaRPr lang="fr-FR" sz="1200" dirty="0"/>
                    </a:p>
                  </a:txBody>
                  <a:tcPr/>
                </a:tc>
                <a:tc>
                  <a:txBody>
                    <a:bodyPr/>
                    <a:lstStyle/>
                    <a:p>
                      <a:pPr algn="ctr"/>
                      <a:r>
                        <a:rPr lang="fr-FR" sz="1200" dirty="0" smtClean="0"/>
                        <a:t>Y</a:t>
                      </a:r>
                      <a:endParaRPr lang="fr-FR" sz="1200" dirty="0"/>
                    </a:p>
                  </a:txBody>
                  <a:tcPr/>
                </a:tc>
                <a:tc>
                  <a:txBody>
                    <a:bodyPr/>
                    <a:lstStyle/>
                    <a:p>
                      <a:pPr algn="ctr"/>
                      <a:r>
                        <a:rPr lang="fr-FR" sz="1200" dirty="0" smtClean="0"/>
                        <a:t>5m40</a:t>
                      </a:r>
                      <a:endParaRPr lang="fr-FR" sz="1200" dirty="0"/>
                    </a:p>
                  </a:txBody>
                  <a:tcPr/>
                </a:tc>
                <a:tc>
                  <a:txBody>
                    <a:bodyPr/>
                    <a:lstStyle/>
                    <a:p>
                      <a:pPr algn="ctr"/>
                      <a:r>
                        <a:rPr lang="fr-FR" sz="1200" dirty="0" smtClean="0"/>
                        <a:t>6m15</a:t>
                      </a:r>
                      <a:endParaRPr lang="fr-FR" sz="1200" dirty="0"/>
                    </a:p>
                  </a:txBody>
                  <a:tcPr/>
                </a:tc>
                <a:tc>
                  <a:txBody>
                    <a:bodyPr/>
                    <a:lstStyle/>
                    <a:p>
                      <a:pPr algn="ctr"/>
                      <a:r>
                        <a:rPr lang="fr-FR" sz="1200" dirty="0" smtClean="0"/>
                        <a:t>6m24</a:t>
                      </a:r>
                      <a:endParaRPr lang="fr-FR" sz="1200" dirty="0"/>
                    </a:p>
                  </a:txBody>
                  <a:tcPr/>
                </a:tc>
                <a:tc>
                  <a:txBody>
                    <a:bodyPr/>
                    <a:lstStyle/>
                    <a:p>
                      <a:pPr algn="ctr"/>
                      <a:r>
                        <a:rPr lang="fr-FR" sz="1200" dirty="0" smtClean="0"/>
                        <a:t>6m24</a:t>
                      </a:r>
                      <a:endParaRPr lang="fr-FR" sz="1200" dirty="0"/>
                    </a:p>
                  </a:txBody>
                  <a:tcPr/>
                </a:tc>
                <a:tc>
                  <a:txBody>
                    <a:bodyPr/>
                    <a:lstStyle/>
                    <a:p>
                      <a:pPr algn="ctr"/>
                      <a:r>
                        <a:rPr lang="fr-FR" sz="1200" dirty="0" smtClean="0"/>
                        <a:t>1ére</a:t>
                      </a:r>
                      <a:endParaRPr lang="fr-FR" sz="1200" dirty="0"/>
                    </a:p>
                  </a:txBody>
                  <a:tcPr/>
                </a:tc>
                <a:tc>
                  <a:txBody>
                    <a:bodyPr/>
                    <a:lstStyle/>
                    <a:p>
                      <a:pPr algn="ctr"/>
                      <a:r>
                        <a:rPr lang="fr-FR" sz="1200" dirty="0" smtClean="0"/>
                        <a:t>3</a:t>
                      </a:r>
                      <a:endParaRPr lang="fr-FR" sz="1200" dirty="0"/>
                    </a:p>
                  </a:txBody>
                  <a:tcPr/>
                </a:tc>
                <a:tc>
                  <a:txBody>
                    <a:bodyPr/>
                    <a:lstStyle/>
                    <a:p>
                      <a:pPr algn="ctr"/>
                      <a:r>
                        <a:rPr lang="fr-FR" sz="1200" dirty="0" smtClean="0"/>
                        <a:t>6m01</a:t>
                      </a:r>
                      <a:endParaRPr lang="fr-FR" sz="1200" dirty="0"/>
                    </a:p>
                  </a:txBody>
                  <a:tcPr/>
                </a:tc>
                <a:tc>
                  <a:txBody>
                    <a:bodyPr/>
                    <a:lstStyle/>
                    <a:p>
                      <a:pPr algn="ctr"/>
                      <a:r>
                        <a:rPr lang="fr-FR" sz="1200" dirty="0" smtClean="0"/>
                        <a:t>6m10</a:t>
                      </a:r>
                      <a:endParaRPr lang="fr-FR" sz="1200" dirty="0"/>
                    </a:p>
                  </a:txBody>
                  <a:tcPr/>
                </a:tc>
                <a:tc>
                  <a:txBody>
                    <a:bodyPr/>
                    <a:lstStyle/>
                    <a:p>
                      <a:pPr algn="ctr"/>
                      <a:r>
                        <a:rPr lang="fr-FR" sz="1200" dirty="0" smtClean="0"/>
                        <a:t>6m03</a:t>
                      </a:r>
                      <a:endParaRPr lang="fr-FR" sz="1200" dirty="0"/>
                    </a:p>
                  </a:txBody>
                  <a:tcPr/>
                </a:tc>
                <a:tc>
                  <a:txBody>
                    <a:bodyPr/>
                    <a:lstStyle/>
                    <a:p>
                      <a:pPr algn="ctr"/>
                      <a:r>
                        <a:rPr lang="fr-FR" sz="1200" dirty="0" smtClean="0"/>
                        <a:t>6m16</a:t>
                      </a:r>
                      <a:endParaRPr lang="fr-FR" sz="1200" dirty="0"/>
                    </a:p>
                  </a:txBody>
                  <a:tcPr/>
                </a:tc>
                <a:tc>
                  <a:txBody>
                    <a:bodyPr/>
                    <a:lstStyle/>
                    <a:p>
                      <a:pPr algn="ctr"/>
                      <a:r>
                        <a:rPr lang="fr-FR" sz="1200" dirty="0" smtClean="0"/>
                        <a:t>2éme</a:t>
                      </a:r>
                      <a:endParaRPr lang="fr-FR" sz="1200" dirty="0"/>
                    </a:p>
                  </a:txBody>
                  <a:tcPr/>
                </a:tc>
              </a:tr>
              <a:tr h="340232">
                <a:tc>
                  <a:txBody>
                    <a:bodyPr/>
                    <a:lstStyle/>
                    <a:p>
                      <a:pPr algn="ctr"/>
                      <a:r>
                        <a:rPr lang="fr-FR" sz="1200" dirty="0" smtClean="0"/>
                        <a:t>3</a:t>
                      </a:r>
                      <a:endParaRPr lang="fr-FR" sz="1200" dirty="0"/>
                    </a:p>
                  </a:txBody>
                  <a:tcPr/>
                </a:tc>
                <a:tc>
                  <a:txBody>
                    <a:bodyPr/>
                    <a:lstStyle/>
                    <a:p>
                      <a:pPr algn="ctr"/>
                      <a:r>
                        <a:rPr lang="fr-FR" sz="1200" dirty="0" smtClean="0"/>
                        <a:t>Z</a:t>
                      </a:r>
                      <a:endParaRPr lang="fr-FR" sz="1200" dirty="0"/>
                    </a:p>
                  </a:txBody>
                  <a:tcPr/>
                </a:tc>
                <a:tc>
                  <a:txBody>
                    <a:bodyPr/>
                    <a:lstStyle/>
                    <a:p>
                      <a:pPr algn="ctr"/>
                      <a:r>
                        <a:rPr lang="fr-FR" sz="1200" dirty="0" smtClean="0"/>
                        <a:t>6m00</a:t>
                      </a:r>
                      <a:endParaRPr lang="fr-FR" sz="1200" dirty="0"/>
                    </a:p>
                  </a:txBody>
                  <a:tcPr/>
                </a:tc>
                <a:tc>
                  <a:txBody>
                    <a:bodyPr/>
                    <a:lstStyle/>
                    <a:p>
                      <a:pPr algn="ctr"/>
                      <a:r>
                        <a:rPr lang="fr-FR" sz="1200" dirty="0" smtClean="0"/>
                        <a:t>X</a:t>
                      </a:r>
                      <a:endParaRPr lang="fr-FR" sz="1200" dirty="0"/>
                    </a:p>
                  </a:txBody>
                  <a:tcPr/>
                </a:tc>
                <a:tc>
                  <a:txBody>
                    <a:bodyPr/>
                    <a:lstStyle/>
                    <a:p>
                      <a:pPr algn="ctr"/>
                      <a:r>
                        <a:rPr lang="fr-FR" sz="1200" dirty="0" smtClean="0"/>
                        <a:t>6m12</a:t>
                      </a:r>
                      <a:endParaRPr lang="fr-FR" sz="1200" dirty="0"/>
                    </a:p>
                  </a:txBody>
                  <a:tcPr/>
                </a:tc>
                <a:tc>
                  <a:txBody>
                    <a:bodyPr/>
                    <a:lstStyle/>
                    <a:p>
                      <a:pPr algn="ctr"/>
                      <a:r>
                        <a:rPr lang="fr-FR" sz="1200" dirty="0" smtClean="0"/>
                        <a:t>6m12</a:t>
                      </a:r>
                      <a:endParaRPr lang="fr-FR" sz="1200" dirty="0"/>
                    </a:p>
                  </a:txBody>
                  <a:tcPr/>
                </a:tc>
                <a:tc>
                  <a:txBody>
                    <a:bodyPr/>
                    <a:lstStyle/>
                    <a:p>
                      <a:pPr algn="ctr"/>
                      <a:r>
                        <a:rPr lang="fr-FR" sz="1200" dirty="0" smtClean="0"/>
                        <a:t>3éme</a:t>
                      </a:r>
                      <a:endParaRPr lang="fr-FR" sz="1200" dirty="0"/>
                    </a:p>
                  </a:txBody>
                  <a:tcPr/>
                </a:tc>
                <a:tc>
                  <a:txBody>
                    <a:bodyPr/>
                    <a:lstStyle/>
                    <a:p>
                      <a:pPr algn="ctr"/>
                      <a:r>
                        <a:rPr lang="fr-FR" sz="1200" dirty="0" smtClean="0"/>
                        <a:t>1</a:t>
                      </a:r>
                      <a:endParaRPr lang="fr-FR" sz="1200" dirty="0"/>
                    </a:p>
                  </a:txBody>
                  <a:tcPr/>
                </a:tc>
                <a:tc>
                  <a:txBody>
                    <a:bodyPr/>
                    <a:lstStyle/>
                    <a:p>
                      <a:pPr algn="ctr"/>
                      <a:r>
                        <a:rPr lang="fr-FR" sz="1200" dirty="0" smtClean="0"/>
                        <a:t>5m60</a:t>
                      </a:r>
                      <a:endParaRPr lang="fr-FR" sz="1200" dirty="0"/>
                    </a:p>
                  </a:txBody>
                  <a:tcPr/>
                </a:tc>
                <a:tc>
                  <a:txBody>
                    <a:bodyPr/>
                    <a:lstStyle/>
                    <a:p>
                      <a:pPr algn="ctr"/>
                      <a:r>
                        <a:rPr lang="fr-FR" sz="1200" dirty="0" smtClean="0"/>
                        <a:t>6m16</a:t>
                      </a:r>
                      <a:endParaRPr lang="fr-FR" sz="1200" dirty="0"/>
                    </a:p>
                  </a:txBody>
                  <a:tcPr/>
                </a:tc>
                <a:tc>
                  <a:txBody>
                    <a:bodyPr/>
                    <a:lstStyle/>
                    <a:p>
                      <a:pPr algn="ctr"/>
                      <a:r>
                        <a:rPr lang="fr-FR" sz="1200" dirty="0" smtClean="0"/>
                        <a:t>6m03</a:t>
                      </a:r>
                      <a:endParaRPr lang="fr-FR" sz="1200" dirty="0"/>
                    </a:p>
                  </a:txBody>
                  <a:tcPr/>
                </a:tc>
                <a:tc>
                  <a:txBody>
                    <a:bodyPr/>
                    <a:lstStyle/>
                    <a:p>
                      <a:pPr algn="ctr"/>
                      <a:r>
                        <a:rPr lang="fr-FR" sz="1200" dirty="0" smtClean="0"/>
                        <a:t>6m16</a:t>
                      </a:r>
                      <a:endParaRPr lang="fr-FR" sz="1200" dirty="0"/>
                    </a:p>
                  </a:txBody>
                  <a:tcPr/>
                </a:tc>
                <a:tc>
                  <a:txBody>
                    <a:bodyPr/>
                    <a:lstStyle/>
                    <a:p>
                      <a:pPr algn="ctr"/>
                      <a:r>
                        <a:rPr lang="fr-FR" sz="1200" dirty="0" smtClean="0"/>
                        <a:t>3éme</a:t>
                      </a:r>
                      <a:endParaRPr lang="fr-FR" sz="1200" dirty="0"/>
                    </a:p>
                  </a:txBody>
                  <a:tcPr/>
                </a:tc>
              </a:tr>
            </a:tbl>
          </a:graphicData>
        </a:graphic>
      </p:graphicFrame>
    </p:spTree>
    <p:extLst>
      <p:ext uri="{BB962C8B-B14F-4D97-AF65-F5344CB8AC3E}">
        <p14:creationId xmlns:p14="http://schemas.microsoft.com/office/powerpoint/2010/main" val="264659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CF4668DC-857F-487D-BFFA-8C0CA5037977}" type="slidenum">
              <a:rPr lang="fr-BE" smtClean="0"/>
              <a:pPr/>
              <a:t>19</a:t>
            </a:fld>
            <a:endParaRPr lang="fr-BE"/>
          </a:p>
        </p:txBody>
      </p:sp>
      <p:sp>
        <p:nvSpPr>
          <p:cNvPr id="11" name="Ruban vers le bas 10"/>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Conclusion</a:t>
            </a:r>
          </a:p>
        </p:txBody>
      </p:sp>
      <p:sp>
        <p:nvSpPr>
          <p:cNvPr id="12" name="Forme libre 11"/>
          <p:cNvSpPr/>
          <p:nvPr/>
        </p:nvSpPr>
        <p:spPr>
          <a:xfrm>
            <a:off x="755576" y="2115756"/>
            <a:ext cx="7848872" cy="4121556"/>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fr-FR" dirty="0">
                <a:solidFill>
                  <a:schemeClr val="tx1"/>
                </a:solidFill>
              </a:rPr>
              <a:t>Il ne faut pas oublier que le lancer de poids (comme toutes les disciplines de l’athlétisme) n’est pas une activité où l’objectif est de produire une forme mais une discipline sportive ou l’objectif est de produire une performance chiffrée. </a:t>
            </a:r>
            <a:r>
              <a:rPr lang="fr-FR" dirty="0" smtClean="0"/>
              <a:t/>
            </a:r>
            <a:br>
              <a:rPr lang="fr-FR" dirty="0" smtClean="0"/>
            </a:br>
            <a:endParaRPr lang="fr-FR" dirty="0" smtClean="0">
              <a:solidFill>
                <a:schemeClr val="accent3">
                  <a:lumMod val="20000"/>
                  <a:lumOff val="8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1"/>
          <p:cNvSpPr txBox="1">
            <a:spLocks noChangeArrowheads="1"/>
          </p:cNvSpPr>
          <p:nvPr/>
        </p:nvSpPr>
        <p:spPr bwMode="auto">
          <a:xfrm>
            <a:off x="3131840" y="260648"/>
            <a:ext cx="2590800" cy="1311275"/>
          </a:xfrm>
          <a:prstGeom prst="rect">
            <a:avLst/>
          </a:prstGeom>
          <a:noFill/>
          <a:ln w="9525">
            <a:noFill/>
            <a:miter lim="800000"/>
            <a:headEnd/>
            <a:tailEnd/>
          </a:ln>
          <a:effectLst>
            <a:outerShdw dist="107763" dir="13500000" algn="ctr" rotWithShape="0">
              <a:schemeClr val="bg2">
                <a:alpha val="50000"/>
              </a:schemeClr>
            </a:outerShdw>
          </a:effectLst>
        </p:spPr>
        <p:txBody>
          <a:bodyPr>
            <a:spAutoFit/>
          </a:bodyPr>
          <a:lstStyle/>
          <a:p>
            <a:pPr algn="ctr">
              <a:spcBef>
                <a:spcPct val="50000"/>
              </a:spcBef>
              <a:defRPr/>
            </a:pPr>
            <a:r>
              <a:rPr lang="fr-FR" sz="8000" b="1" dirty="0">
                <a:solidFill>
                  <a:schemeClr val="bg2">
                    <a:lumMod val="25000"/>
                  </a:schemeClr>
                </a:solidFill>
                <a:effectLst>
                  <a:outerShdw blurRad="38100" dist="38100" dir="2700000" algn="tl">
                    <a:srgbClr val="C0C0C0"/>
                  </a:outerShdw>
                </a:effectLst>
                <a:latin typeface="Comic Sans MS" pitchFamily="66" charset="0"/>
              </a:rPr>
              <a:t>Plan</a:t>
            </a:r>
          </a:p>
        </p:txBody>
      </p:sp>
      <p:sp>
        <p:nvSpPr>
          <p:cNvPr id="7" name="AutoShape 16"/>
          <p:cNvSpPr>
            <a:spLocks noChangeArrowheads="1"/>
          </p:cNvSpPr>
          <p:nvPr/>
        </p:nvSpPr>
        <p:spPr bwMode="gray">
          <a:xfrm>
            <a:off x="1403648" y="1844824"/>
            <a:ext cx="6478588" cy="431800"/>
          </a:xfrm>
          <a:prstGeom prst="roundRect">
            <a:avLst>
              <a:gd name="adj" fmla="val 4910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28575">
            <a:noFill/>
            <a:round/>
            <a:headEnd/>
            <a:tailEnd/>
          </a:ln>
          <a:effectLst>
            <a:outerShdw dist="107763" dir="2700000" algn="ctr" rotWithShape="0">
              <a:srgbClr val="000000">
                <a:alpha val="50000"/>
              </a:srgbClr>
            </a:outerShdw>
          </a:effectLst>
        </p:spPr>
        <p:txBody>
          <a:bodyPr wrap="none" anchor="ctr"/>
          <a:lstStyle/>
          <a:p>
            <a:pPr algn="ctr">
              <a:defRPr/>
            </a:pPr>
            <a:r>
              <a:rPr lang="fr-FR" sz="2800" dirty="0">
                <a:solidFill>
                  <a:srgbClr val="000000"/>
                </a:solidFill>
                <a:latin typeface="Arial" pitchFamily="34" charset="0"/>
                <a:cs typeface="Arial" pitchFamily="34" charset="0"/>
              </a:rPr>
              <a:t>Introduction</a:t>
            </a:r>
          </a:p>
        </p:txBody>
      </p:sp>
      <p:sp>
        <p:nvSpPr>
          <p:cNvPr id="8" name="AutoShape 16"/>
          <p:cNvSpPr>
            <a:spLocks noChangeArrowheads="1"/>
          </p:cNvSpPr>
          <p:nvPr/>
        </p:nvSpPr>
        <p:spPr bwMode="gray">
          <a:xfrm>
            <a:off x="1403648" y="2708920"/>
            <a:ext cx="6478588" cy="431800"/>
          </a:xfrm>
          <a:prstGeom prst="roundRect">
            <a:avLst>
              <a:gd name="adj" fmla="val 4910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28575">
            <a:noFill/>
            <a:round/>
            <a:headEnd/>
            <a:tailEnd/>
          </a:ln>
          <a:effectLst>
            <a:outerShdw dist="107763" dir="2700000" algn="ctr" rotWithShape="0">
              <a:srgbClr val="000000">
                <a:alpha val="50000"/>
              </a:srgbClr>
            </a:outerShdw>
          </a:effectLst>
        </p:spPr>
        <p:txBody>
          <a:bodyPr wrap="none" anchor="ctr"/>
          <a:lstStyle/>
          <a:p>
            <a:pPr algn="ctr"/>
            <a:r>
              <a:rPr lang="fr-FR" sz="2800" dirty="0">
                <a:solidFill>
                  <a:srgbClr val="000000"/>
                </a:solidFill>
                <a:latin typeface="Arial" pitchFamily="34" charset="0"/>
                <a:cs typeface="Arial" pitchFamily="34" charset="0"/>
              </a:rPr>
              <a:t>Matériels et infrastructure </a:t>
            </a:r>
          </a:p>
        </p:txBody>
      </p:sp>
      <p:sp>
        <p:nvSpPr>
          <p:cNvPr id="9" name="AutoShape 16"/>
          <p:cNvSpPr>
            <a:spLocks noChangeArrowheads="1"/>
          </p:cNvSpPr>
          <p:nvPr/>
        </p:nvSpPr>
        <p:spPr bwMode="gray">
          <a:xfrm>
            <a:off x="1475656" y="4437112"/>
            <a:ext cx="6478588" cy="431800"/>
          </a:xfrm>
          <a:prstGeom prst="roundRect">
            <a:avLst>
              <a:gd name="adj" fmla="val 4910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28575">
            <a:noFill/>
            <a:round/>
            <a:headEnd/>
            <a:tailEnd/>
          </a:ln>
          <a:effectLst>
            <a:outerShdw dist="107763" dir="2700000" algn="ctr" rotWithShape="0">
              <a:srgbClr val="000000">
                <a:alpha val="50000"/>
              </a:srgbClr>
            </a:outerShdw>
          </a:effectLst>
        </p:spPr>
        <p:txBody>
          <a:bodyPr wrap="none" anchor="ctr"/>
          <a:lstStyle/>
          <a:p>
            <a:pPr algn="ctr"/>
            <a:r>
              <a:rPr lang="fr-FR" sz="2800" dirty="0" smtClean="0">
                <a:solidFill>
                  <a:srgbClr val="000000"/>
                </a:solidFill>
                <a:latin typeface="Arial" pitchFamily="34" charset="0"/>
                <a:cs typeface="Arial" pitchFamily="34" charset="0"/>
              </a:rPr>
              <a:t>Règlements</a:t>
            </a:r>
            <a:endParaRPr lang="fr-FR" sz="2800" dirty="0">
              <a:solidFill>
                <a:srgbClr val="000000"/>
              </a:solidFill>
              <a:latin typeface="Arial" pitchFamily="34" charset="0"/>
              <a:cs typeface="Arial" pitchFamily="34" charset="0"/>
            </a:endParaRPr>
          </a:p>
        </p:txBody>
      </p:sp>
      <p:sp>
        <p:nvSpPr>
          <p:cNvPr id="10" name="AutoShape 16"/>
          <p:cNvSpPr>
            <a:spLocks noChangeArrowheads="1"/>
          </p:cNvSpPr>
          <p:nvPr/>
        </p:nvSpPr>
        <p:spPr bwMode="gray">
          <a:xfrm>
            <a:off x="1475656" y="3573016"/>
            <a:ext cx="6478588" cy="431800"/>
          </a:xfrm>
          <a:prstGeom prst="roundRect">
            <a:avLst>
              <a:gd name="adj" fmla="val 4910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28575">
            <a:noFill/>
            <a:round/>
            <a:headEnd/>
            <a:tailEnd/>
          </a:ln>
          <a:effectLst>
            <a:outerShdw dist="107763" dir="2700000" algn="ctr" rotWithShape="0">
              <a:srgbClr val="000000">
                <a:alpha val="50000"/>
              </a:srgbClr>
            </a:outerShdw>
          </a:effectLst>
        </p:spPr>
        <p:txBody>
          <a:bodyPr wrap="none" anchor="ctr"/>
          <a:lstStyle/>
          <a:p>
            <a:pPr algn="ctr"/>
            <a:r>
              <a:rPr lang="fr-FR" sz="2800" dirty="0">
                <a:solidFill>
                  <a:srgbClr val="000000"/>
                </a:solidFill>
                <a:latin typeface="Arial" pitchFamily="34" charset="0"/>
                <a:cs typeface="Arial" pitchFamily="34" charset="0"/>
              </a:rPr>
              <a:t>techniques de lancer du poids</a:t>
            </a:r>
          </a:p>
        </p:txBody>
      </p:sp>
      <p:sp>
        <p:nvSpPr>
          <p:cNvPr id="11" name="AutoShape 16"/>
          <p:cNvSpPr>
            <a:spLocks noChangeArrowheads="1"/>
          </p:cNvSpPr>
          <p:nvPr/>
        </p:nvSpPr>
        <p:spPr bwMode="gray">
          <a:xfrm>
            <a:off x="1475656" y="5229200"/>
            <a:ext cx="6478588" cy="431800"/>
          </a:xfrm>
          <a:prstGeom prst="roundRect">
            <a:avLst>
              <a:gd name="adj" fmla="val 49106"/>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28575">
            <a:noFill/>
            <a:round/>
            <a:headEnd/>
            <a:tailEnd/>
          </a:ln>
          <a:effectLst>
            <a:outerShdw dist="107763" dir="2700000" algn="ctr" rotWithShape="0">
              <a:srgbClr val="000000">
                <a:alpha val="50000"/>
              </a:srgbClr>
            </a:outerShdw>
          </a:effectLst>
        </p:spPr>
        <p:txBody>
          <a:bodyPr wrap="none" anchor="ctr"/>
          <a:lstStyle/>
          <a:p>
            <a:pPr algn="ctr">
              <a:defRPr/>
            </a:pPr>
            <a:r>
              <a:rPr lang="fr-FR" sz="2800" dirty="0" smtClean="0">
                <a:solidFill>
                  <a:srgbClr val="000000"/>
                </a:solidFill>
                <a:latin typeface="Arial" pitchFamily="34" charset="0"/>
                <a:cs typeface="Arial" pitchFamily="34" charset="0"/>
              </a:rPr>
              <a:t>Conclusion</a:t>
            </a:r>
            <a:endParaRPr lang="fr-FR" sz="2800" dirty="0">
              <a:solidFill>
                <a:srgbClr val="000000"/>
              </a:solidFill>
              <a:latin typeface="Arial" pitchFamily="34" charset="0"/>
              <a:cs typeface="Arial" pitchFamily="34" charset="0"/>
            </a:endParaRPr>
          </a:p>
        </p:txBody>
      </p:sp>
      <p:sp>
        <p:nvSpPr>
          <p:cNvPr id="12" name="Espace réservé du numéro de diapositive 11"/>
          <p:cNvSpPr>
            <a:spLocks noGrp="1"/>
          </p:cNvSpPr>
          <p:nvPr>
            <p:ph type="sldNum" sz="quarter" idx="12"/>
          </p:nvPr>
        </p:nvSpPr>
        <p:spPr/>
        <p:txBody>
          <a:bodyPr/>
          <a:lstStyle/>
          <a:p>
            <a:fld id="{CF4668DC-857F-487D-BFFA-8C0CA5037977}" type="slidenum">
              <a:rPr lang="fr-BE" smtClean="0"/>
              <a:pPr/>
              <a:t>2</a:t>
            </a:fld>
            <a:endParaRPr lang="fr-B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cTn>
                              </p:par>
                              <p:par>
                                <p:cTn id="8" presetID="25"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7"/>
                                        </p:tgtEl>
                                      </p:cBhvr>
                                    </p:animEffect>
                                  </p:childTnLst>
                                </p:cTn>
                              </p:par>
                              <p:par>
                                <p:cTn id="18" presetID="25"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8"/>
                                        </p:tgtEl>
                                      </p:cBhvr>
                                    </p:animEffect>
                                  </p:childTnLst>
                                </p:cTn>
                              </p:par>
                              <p:par>
                                <p:cTn id="28" presetID="25"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9"/>
                                        </p:tgtEl>
                                      </p:cBhvr>
                                    </p:animEffect>
                                  </p:childTnLst>
                                </p:cTn>
                              </p:par>
                              <p:par>
                                <p:cTn id="38" presetID="25"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3" dur="1000" fill="hold"/>
                                        <p:tgtEl>
                                          <p:spTgt spid="10"/>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0"/>
                                        </p:tgtEl>
                                      </p:cBhvr>
                                    </p:animEffect>
                                  </p:childTnLst>
                                </p:cTn>
                              </p:par>
                              <p:par>
                                <p:cTn id="48" presetID="25"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3" dur="1000" fill="hold"/>
                                        <p:tgtEl>
                                          <p:spTgt spid="11"/>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numéro de diapositive 7"/>
          <p:cNvSpPr>
            <a:spLocks noGrp="1"/>
          </p:cNvSpPr>
          <p:nvPr>
            <p:ph type="sldNum" sz="quarter" idx="12"/>
          </p:nvPr>
        </p:nvSpPr>
        <p:spPr/>
        <p:txBody>
          <a:bodyPr/>
          <a:lstStyle/>
          <a:p>
            <a:fld id="{CF4668DC-857F-487D-BFFA-8C0CA5037977}" type="slidenum">
              <a:rPr lang="fr-BE" smtClean="0"/>
              <a:pPr/>
              <a:t>20</a:t>
            </a:fld>
            <a:endParaRPr lang="fr-BE"/>
          </a:p>
        </p:txBody>
      </p:sp>
      <p:sp>
        <p:nvSpPr>
          <p:cNvPr id="10" name="Ruban vers le bas 9"/>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dirty="0" smtClean="0">
                <a:solidFill>
                  <a:prstClr val="white"/>
                </a:solidFill>
                <a:latin typeface="Arial" pitchFamily="34" charset="0"/>
                <a:cs typeface="Arial" pitchFamily="34" charset="0"/>
              </a:rPr>
              <a:t>Références</a:t>
            </a:r>
          </a:p>
        </p:txBody>
      </p:sp>
      <p:sp>
        <p:nvSpPr>
          <p:cNvPr id="11" name="Forme libre 10"/>
          <p:cNvSpPr/>
          <p:nvPr/>
        </p:nvSpPr>
        <p:spPr>
          <a:xfrm>
            <a:off x="857224" y="2115756"/>
            <a:ext cx="7531200" cy="3599260"/>
          </a:xfrm>
          <a:custGeom>
            <a:avLst/>
            <a:gdLst>
              <a:gd name="connsiteX0" fmla="*/ 0 w 7488832"/>
              <a:gd name="connsiteY0" fmla="*/ 576076 h 3456384"/>
              <a:gd name="connsiteX1" fmla="*/ 168729 w 7488832"/>
              <a:gd name="connsiteY1" fmla="*/ 168729 h 3456384"/>
              <a:gd name="connsiteX2" fmla="*/ 576077 w 7488832"/>
              <a:gd name="connsiteY2" fmla="*/ 1 h 3456384"/>
              <a:gd name="connsiteX3" fmla="*/ 6912756 w 7488832"/>
              <a:gd name="connsiteY3" fmla="*/ 0 h 3456384"/>
              <a:gd name="connsiteX4" fmla="*/ 7320103 w 7488832"/>
              <a:gd name="connsiteY4" fmla="*/ 168729 h 3456384"/>
              <a:gd name="connsiteX5" fmla="*/ 7488831 w 7488832"/>
              <a:gd name="connsiteY5" fmla="*/ 576077 h 3456384"/>
              <a:gd name="connsiteX6" fmla="*/ 7488832 w 7488832"/>
              <a:gd name="connsiteY6" fmla="*/ 2880308 h 3456384"/>
              <a:gd name="connsiteX7" fmla="*/ 7320103 w 7488832"/>
              <a:gd name="connsiteY7" fmla="*/ 3287655 h 3456384"/>
              <a:gd name="connsiteX8" fmla="*/ 6912756 w 7488832"/>
              <a:gd name="connsiteY8" fmla="*/ 3456384 h 3456384"/>
              <a:gd name="connsiteX9" fmla="*/ 576076 w 7488832"/>
              <a:gd name="connsiteY9" fmla="*/ 3456384 h 3456384"/>
              <a:gd name="connsiteX10" fmla="*/ 168729 w 7488832"/>
              <a:gd name="connsiteY10" fmla="*/ 3287655 h 3456384"/>
              <a:gd name="connsiteX11" fmla="*/ 1 w 7488832"/>
              <a:gd name="connsiteY11" fmla="*/ 2880307 h 3456384"/>
              <a:gd name="connsiteX12" fmla="*/ 0 w 7488832"/>
              <a:gd name="connsiteY12" fmla="*/ 576076 h 345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88832" h="3456384">
                <a:moveTo>
                  <a:pt x="0" y="576076"/>
                </a:moveTo>
                <a:cubicBezTo>
                  <a:pt x="0" y="423291"/>
                  <a:pt x="60694" y="276764"/>
                  <a:pt x="168729" y="168729"/>
                </a:cubicBezTo>
                <a:cubicBezTo>
                  <a:pt x="276764" y="60694"/>
                  <a:pt x="423292" y="1"/>
                  <a:pt x="576077" y="1"/>
                </a:cubicBezTo>
                <a:lnTo>
                  <a:pt x="6912756" y="0"/>
                </a:lnTo>
                <a:cubicBezTo>
                  <a:pt x="7065541" y="0"/>
                  <a:pt x="7212068" y="60694"/>
                  <a:pt x="7320103" y="168729"/>
                </a:cubicBezTo>
                <a:cubicBezTo>
                  <a:pt x="7428138" y="276764"/>
                  <a:pt x="7488831" y="423292"/>
                  <a:pt x="7488831" y="576077"/>
                </a:cubicBezTo>
                <a:cubicBezTo>
                  <a:pt x="7488831" y="1344154"/>
                  <a:pt x="7488832" y="2112231"/>
                  <a:pt x="7488832" y="2880308"/>
                </a:cubicBezTo>
                <a:cubicBezTo>
                  <a:pt x="7488832" y="3033093"/>
                  <a:pt x="7428138" y="3179620"/>
                  <a:pt x="7320103" y="3287655"/>
                </a:cubicBezTo>
                <a:cubicBezTo>
                  <a:pt x="7212068" y="3395690"/>
                  <a:pt x="7065540" y="3456384"/>
                  <a:pt x="6912756" y="3456384"/>
                </a:cubicBezTo>
                <a:lnTo>
                  <a:pt x="576076" y="3456384"/>
                </a:lnTo>
                <a:cubicBezTo>
                  <a:pt x="423291" y="3456384"/>
                  <a:pt x="276764" y="3395690"/>
                  <a:pt x="168729" y="3287655"/>
                </a:cubicBezTo>
                <a:cubicBezTo>
                  <a:pt x="60694" y="3179620"/>
                  <a:pt x="0" y="3033092"/>
                  <a:pt x="1" y="2880307"/>
                </a:cubicBezTo>
                <a:cubicBezTo>
                  <a:pt x="1" y="2112230"/>
                  <a:pt x="0" y="1344153"/>
                  <a:pt x="0" y="576076"/>
                </a:cubicBezTo>
                <a:close/>
              </a:path>
            </a:pathLst>
          </a:cu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dirty="0" smtClean="0">
                <a:solidFill>
                  <a:schemeClr val="tx1"/>
                </a:solidFill>
              </a:rPr>
              <a:t>-   </a:t>
            </a:r>
            <a:r>
              <a:rPr lang="fr-FR" dirty="0" smtClean="0"/>
              <a:t> </a:t>
            </a:r>
            <a:r>
              <a:rPr lang="fr-FR" dirty="0" smtClean="0">
                <a:solidFill>
                  <a:schemeClr val="tx1"/>
                </a:solidFill>
              </a:rPr>
              <a:t>Commission </a:t>
            </a:r>
            <a:r>
              <a:rPr lang="fr-FR" dirty="0">
                <a:solidFill>
                  <a:schemeClr val="tx1"/>
                </a:solidFill>
              </a:rPr>
              <a:t>94 des Officiels, </a:t>
            </a:r>
            <a:r>
              <a:rPr lang="fr-FR" dirty="0" err="1">
                <a:solidFill>
                  <a:schemeClr val="tx1"/>
                </a:solidFill>
              </a:rPr>
              <a:t>janv</a:t>
            </a:r>
            <a:r>
              <a:rPr lang="fr-FR" dirty="0">
                <a:solidFill>
                  <a:schemeClr val="tx1"/>
                </a:solidFill>
              </a:rPr>
              <a:t> </a:t>
            </a:r>
            <a:r>
              <a:rPr lang="fr-FR" dirty="0" smtClean="0">
                <a:solidFill>
                  <a:schemeClr val="tx1"/>
                </a:solidFill>
              </a:rPr>
              <a:t>2013</a:t>
            </a:r>
          </a:p>
          <a:p>
            <a:pPr marL="285750" indent="-285750">
              <a:lnSpc>
                <a:spcPct val="150000"/>
              </a:lnSpc>
              <a:buFontTx/>
              <a:buChar char="-"/>
            </a:pPr>
            <a:r>
              <a:rPr lang="fr-FR" dirty="0" smtClean="0">
                <a:solidFill>
                  <a:schemeClr val="tx1"/>
                </a:solidFill>
              </a:rPr>
              <a:t>formation </a:t>
            </a:r>
            <a:r>
              <a:rPr lang="fr-FR" dirty="0">
                <a:solidFill>
                  <a:schemeClr val="tx1"/>
                </a:solidFill>
              </a:rPr>
              <a:t>d’entraîneur </a:t>
            </a:r>
            <a:r>
              <a:rPr lang="fr-FR" dirty="0" smtClean="0">
                <a:solidFill>
                  <a:schemeClr val="tx1"/>
                </a:solidFill>
              </a:rPr>
              <a:t>2</a:t>
            </a:r>
            <a:r>
              <a:rPr lang="fr-FR" baseline="30000" dirty="0" smtClean="0">
                <a:solidFill>
                  <a:schemeClr val="tx1"/>
                </a:solidFill>
              </a:rPr>
              <a:t>e</a:t>
            </a:r>
            <a:r>
              <a:rPr lang="fr-FR" dirty="0">
                <a:solidFill>
                  <a:schemeClr val="tx1"/>
                </a:solidFill>
              </a:rPr>
              <a:t> </a:t>
            </a:r>
            <a:r>
              <a:rPr lang="fr-FR" dirty="0" smtClean="0">
                <a:solidFill>
                  <a:schemeClr val="tx1"/>
                </a:solidFill>
              </a:rPr>
              <a:t>degré </a:t>
            </a:r>
            <a:r>
              <a:rPr lang="fr-FR" dirty="0">
                <a:solidFill>
                  <a:schemeClr val="tx1"/>
                </a:solidFill>
              </a:rPr>
              <a:t>de l’IAAF - Didier </a:t>
            </a:r>
            <a:r>
              <a:rPr lang="fr-FR" dirty="0" smtClean="0">
                <a:solidFill>
                  <a:schemeClr val="tx1"/>
                </a:solidFill>
              </a:rPr>
              <a:t>POPPE –</a:t>
            </a:r>
          </a:p>
          <a:p>
            <a:pPr marL="285750" indent="-285750">
              <a:lnSpc>
                <a:spcPct val="150000"/>
              </a:lnSpc>
              <a:buFontTx/>
              <a:buChar char="-"/>
            </a:pPr>
            <a:r>
              <a:rPr lang="fr-FR" dirty="0" smtClean="0">
                <a:solidFill>
                  <a:schemeClr val="tx1"/>
                </a:solidFill>
              </a:rPr>
              <a:t>http://bernard.lefort.pagesperso-orange.fr/</a:t>
            </a:r>
            <a:endParaRPr lang="fr-FR" dirty="0">
              <a:solidFill>
                <a:schemeClr val="tx1"/>
              </a:solidFill>
            </a:endParaRPr>
          </a:p>
          <a:p>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Users\Med\Desktop\lancer_vortex.jpg"/>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0" y="7937"/>
            <a:ext cx="9143999" cy="685006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59632" y="1412776"/>
            <a:ext cx="6696744" cy="3785652"/>
          </a:xfrm>
          <a:prstGeom prst="rect">
            <a:avLst/>
          </a:prstGeom>
        </p:spPr>
        <p:txBody>
          <a:bodyPr wrap="square">
            <a:spAutoFit/>
          </a:bodyPr>
          <a:lstStyle/>
          <a:p>
            <a:pPr algn="ctr">
              <a:defRPr/>
            </a:pPr>
            <a:r>
              <a:rPr lang="fr-FR"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MERCI POUR VOTRE ATTENTION</a:t>
            </a:r>
            <a:endParaRPr lang="fr-FR"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21</a:t>
            </a:fld>
            <a:endParaRPr lang="fr-BE"/>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b="1" dirty="0" smtClean="0">
                <a:latin typeface="Arial" pitchFamily="34" charset="0"/>
                <a:cs typeface="Arial" pitchFamily="34" charset="0"/>
              </a:rPr>
              <a:t>Introduction</a:t>
            </a:r>
            <a:endParaRPr lang="fr-FR" sz="3600" b="1" dirty="0">
              <a:latin typeface="Arial" pitchFamily="34" charset="0"/>
              <a:cs typeface="Arial" pitchFamily="34" charset="0"/>
            </a:endParaRPr>
          </a:p>
        </p:txBody>
      </p:sp>
      <p:sp>
        <p:nvSpPr>
          <p:cNvPr id="6" name="Rectangle à coins arrondis 5"/>
          <p:cNvSpPr/>
          <p:nvPr/>
        </p:nvSpPr>
        <p:spPr>
          <a:xfrm>
            <a:off x="899592" y="2132856"/>
            <a:ext cx="7488832" cy="345638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smtClean="0"/>
          </a:p>
          <a:p>
            <a:endParaRPr lang="fr-FR" dirty="0" smtClean="0"/>
          </a:p>
          <a:p>
            <a:pPr algn="just"/>
            <a:endParaRPr lang="fr-FR" dirty="0" smtClean="0"/>
          </a:p>
          <a:p>
            <a:endParaRPr lang="fr-FR" sz="1600" dirty="0" smtClean="0"/>
          </a:p>
          <a:p>
            <a:endParaRPr lang="fr-FR" dirty="0" smtClean="0"/>
          </a:p>
          <a:p>
            <a:endParaRPr lang="fr-FR" dirty="0" smtClean="0"/>
          </a:p>
          <a:p>
            <a:endParaRPr lang="fr-FR" dirty="0" smtClean="0">
              <a:solidFill>
                <a:schemeClr val="accent3">
                  <a:lumMod val="20000"/>
                  <a:lumOff val="80000"/>
                </a:schemeClr>
              </a:solidFill>
            </a:endParaRPr>
          </a:p>
        </p:txBody>
      </p:sp>
      <p:sp>
        <p:nvSpPr>
          <p:cNvPr id="23553" name="Rectangle 1"/>
          <p:cNvSpPr>
            <a:spLocks noChangeArrowheads="1"/>
          </p:cNvSpPr>
          <p:nvPr/>
        </p:nvSpPr>
        <p:spPr bwMode="auto">
          <a:xfrm>
            <a:off x="1357290" y="2393643"/>
            <a:ext cx="6357982" cy="30008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lnSpc>
                <a:spcPct val="150000"/>
              </a:lnSpc>
            </a:pPr>
            <a:r>
              <a:rPr lang="fr-FR" dirty="0"/>
              <a:t>Le lancer du poids est une discipline de l'athlétisme, qui consiste à lancer une boule de métal .S'organiser dans un espace restreint pour projeter le plus loin possible un engin qui sera seul soumis à la pesanteur en respectant les contraintes réglementaires.</a:t>
            </a:r>
          </a:p>
          <a:p>
            <a:pPr algn="just">
              <a:lnSpc>
                <a:spcPct val="150000"/>
              </a:lnSpc>
            </a:pPr>
            <a:r>
              <a:rPr lang="fr-FR" dirty="0"/>
              <a:t> La discipline est présente aux Jeux olympiques d’été et aux Championnats du monde d'athlétisme depuis ses débuts.</a:t>
            </a:r>
          </a:p>
          <a:p>
            <a:pPr marL="0" marR="0" lvl="0" indent="0" algn="just" defTabSz="914400" rtl="0" eaLnBrk="1" fontAlgn="base" latinLnBrk="0" hangingPunct="1">
              <a:lnSpc>
                <a:spcPct val="15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3</a:t>
            </a:fld>
            <a:endParaRPr lang="fr-B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400" b="1" dirty="0">
                <a:solidFill>
                  <a:prstClr val="white"/>
                </a:solidFill>
                <a:latin typeface="Arial" pitchFamily="34" charset="0"/>
                <a:cs typeface="Arial" pitchFamily="34" charset="0"/>
              </a:rPr>
              <a:t>Matériels et infrastructure </a:t>
            </a:r>
          </a:p>
        </p:txBody>
      </p:sp>
      <p:sp>
        <p:nvSpPr>
          <p:cNvPr id="6" name="Rectangle à coins arrondis 5"/>
          <p:cNvSpPr/>
          <p:nvPr/>
        </p:nvSpPr>
        <p:spPr>
          <a:xfrm>
            <a:off x="899592" y="2187194"/>
            <a:ext cx="7488832" cy="345638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b="1" dirty="0">
                <a:solidFill>
                  <a:schemeClr val="bg1"/>
                </a:solidFill>
              </a:rPr>
              <a:t>Le matériel </a:t>
            </a:r>
            <a:r>
              <a:rPr lang="fr-FR" sz="1600" b="1" dirty="0" smtClean="0">
                <a:solidFill>
                  <a:schemeClr val="bg1"/>
                </a:solidFill>
              </a:rPr>
              <a:t>nécessaire :</a:t>
            </a:r>
            <a:endParaRPr lang="fr-FR" sz="1600" dirty="0">
              <a:solidFill>
                <a:schemeClr val="bg1"/>
              </a:solidFill>
            </a:endParaRPr>
          </a:p>
          <a:p>
            <a:endParaRPr lang="fr-FR" sz="1600" dirty="0" smtClean="0"/>
          </a:p>
          <a:p>
            <a:r>
              <a:rPr lang="fr-FR" sz="1600" dirty="0" smtClean="0">
                <a:solidFill>
                  <a:schemeClr val="tx1"/>
                </a:solidFill>
              </a:rPr>
              <a:t>- Planchette</a:t>
            </a:r>
            <a:r>
              <a:rPr lang="fr-FR" sz="1600" dirty="0">
                <a:solidFill>
                  <a:schemeClr val="tx1"/>
                </a:solidFill>
              </a:rPr>
              <a:t>, feuille de concours, crayon à papier et gomme.</a:t>
            </a:r>
          </a:p>
          <a:p>
            <a:r>
              <a:rPr lang="fr-FR" sz="1600" dirty="0" smtClean="0">
                <a:solidFill>
                  <a:schemeClr val="tx1"/>
                </a:solidFill>
              </a:rPr>
              <a:t>-  Double </a:t>
            </a:r>
            <a:r>
              <a:rPr lang="fr-FR" sz="1600" dirty="0">
                <a:solidFill>
                  <a:schemeClr val="tx1"/>
                </a:solidFill>
              </a:rPr>
              <a:t>décamètre : </a:t>
            </a:r>
          </a:p>
          <a:p>
            <a:endParaRPr lang="fr-FR" sz="1600" dirty="0" smtClean="0">
              <a:solidFill>
                <a:schemeClr val="tx1"/>
              </a:solidFill>
            </a:endParaRPr>
          </a:p>
          <a:p>
            <a:endParaRPr lang="fr-FR" sz="1600" dirty="0">
              <a:solidFill>
                <a:schemeClr val="tx1"/>
              </a:solidFill>
            </a:endParaRPr>
          </a:p>
          <a:p>
            <a:endParaRPr lang="fr-FR" sz="1600" dirty="0" smtClean="0">
              <a:solidFill>
                <a:schemeClr val="tx1"/>
              </a:solidFill>
            </a:endParaRPr>
          </a:p>
          <a:p>
            <a:endParaRPr lang="fr-FR" sz="1600" dirty="0">
              <a:solidFill>
                <a:schemeClr val="tx1"/>
              </a:solidFill>
            </a:endParaRPr>
          </a:p>
          <a:p>
            <a:r>
              <a:rPr lang="fr-FR" sz="1600" dirty="0">
                <a:solidFill>
                  <a:schemeClr val="tx1"/>
                </a:solidFill>
              </a:rPr>
              <a:t> Engins de lancers : Le poids sera constitué́ de fer massif, de laiton ou d’un autre métal pas moins dur que le laiton.</a:t>
            </a:r>
            <a:endParaRPr lang="fr-FR" sz="1600" dirty="0" smtClean="0">
              <a:solidFill>
                <a:schemeClr val="tx1"/>
              </a:solidFill>
            </a:endParaRPr>
          </a:p>
          <a:p>
            <a:endParaRPr lang="fr-FR" sz="1600" dirty="0"/>
          </a:p>
          <a:p>
            <a:endParaRPr lang="fr-FR" sz="1600" dirty="0" smtClean="0"/>
          </a:p>
          <a:p>
            <a:endParaRPr lang="fr-FR" sz="1600" dirty="0"/>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4</a:t>
            </a:fld>
            <a:endParaRPr lang="fr-BE"/>
          </a:p>
        </p:txBody>
      </p:sp>
      <p:pic>
        <p:nvPicPr>
          <p:cNvPr id="8" name="Picture 4" descr="http://www.3sets.fr/media/catalog/product/cache/3/image/9df78eab33525d08d6e5fb8d27136e95/2/3/23_-_decametre_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3212976"/>
            <a:ext cx="1428750" cy="1007787"/>
          </a:xfrm>
          <a:prstGeom prst="rect">
            <a:avLst/>
          </a:prstGeom>
          <a:noFill/>
          <a:ln>
            <a:noFill/>
          </a:ln>
        </p:spPr>
      </p:pic>
      <p:pic>
        <p:nvPicPr>
          <p:cNvPr id="9" name="Picture 3" descr="Poids Mousse Supersoft 200 g "/>
          <p:cNvPicPr/>
          <p:nvPr/>
        </p:nvPicPr>
        <p:blipFill>
          <a:blip r:embed="rId4">
            <a:extLst>
              <a:ext uri="{28A0092B-C50C-407E-A947-70E740481C1C}">
                <a14:useLocalDpi xmlns:a14="http://schemas.microsoft.com/office/drawing/2010/main" val="0"/>
              </a:ext>
            </a:extLst>
          </a:blip>
          <a:srcRect/>
          <a:stretch>
            <a:fillRect/>
          </a:stretch>
        </p:blipFill>
        <p:spPr bwMode="auto">
          <a:xfrm>
            <a:off x="6429350" y="4581128"/>
            <a:ext cx="1371600" cy="957222"/>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b="1" dirty="0" smtClean="0">
              <a:solidFill>
                <a:prstClr val="white"/>
              </a:solidFill>
              <a:latin typeface="Arial" pitchFamily="34" charset="0"/>
              <a:cs typeface="Arial" pitchFamily="34" charset="0"/>
            </a:endParaRPr>
          </a:p>
          <a:p>
            <a:pPr algn="ctr"/>
            <a:r>
              <a:rPr lang="fr-FR" sz="2400" b="1" dirty="0" smtClean="0">
                <a:solidFill>
                  <a:prstClr val="white"/>
                </a:solidFill>
                <a:latin typeface="Arial" pitchFamily="34" charset="0"/>
                <a:cs typeface="Arial" pitchFamily="34" charset="0"/>
              </a:rPr>
              <a:t>Matériels </a:t>
            </a:r>
            <a:r>
              <a:rPr lang="fr-FR" sz="2400" b="1" dirty="0">
                <a:solidFill>
                  <a:prstClr val="white"/>
                </a:solidFill>
                <a:latin typeface="Arial" pitchFamily="34" charset="0"/>
                <a:cs typeface="Arial" pitchFamily="34" charset="0"/>
              </a:rPr>
              <a:t>et infrastructure </a:t>
            </a:r>
          </a:p>
          <a:p>
            <a:pPr lvl="0" algn="ctr"/>
            <a:endParaRPr lang="fr-FR" sz="2400" b="1" dirty="0">
              <a:solidFill>
                <a:prstClr val="white"/>
              </a:solidFill>
              <a:latin typeface="Arial" pitchFamily="34" charset="0"/>
              <a:cs typeface="Arial" pitchFamily="34" charset="0"/>
            </a:endParaRPr>
          </a:p>
        </p:txBody>
      </p:sp>
      <p:sp>
        <p:nvSpPr>
          <p:cNvPr id="7" name="Rectangle à coins arrondis 6"/>
          <p:cNvSpPr/>
          <p:nvPr/>
        </p:nvSpPr>
        <p:spPr>
          <a:xfrm>
            <a:off x="899592" y="2187194"/>
            <a:ext cx="7488832" cy="345638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a:p>
            <a:endParaRPr lang="fr-FR"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a:p>
            <a:pPr>
              <a:lnSpc>
                <a:spcPct val="150000"/>
              </a:lnSpc>
            </a:pPr>
            <a:r>
              <a:rPr lang="fr-FR" sz="1600" b="1" dirty="0">
                <a:solidFill>
                  <a:schemeClr val="bg1"/>
                </a:solidFill>
              </a:rPr>
              <a:t>Le matériel </a:t>
            </a:r>
            <a:r>
              <a:rPr lang="fr-FR" sz="1600" b="1" dirty="0" smtClean="0">
                <a:solidFill>
                  <a:schemeClr val="bg1"/>
                </a:solidFill>
              </a:rPr>
              <a:t>facultatif :</a:t>
            </a:r>
            <a:endParaRPr lang="fr-FR" sz="1600" dirty="0">
              <a:solidFill>
                <a:schemeClr val="bg1"/>
              </a:solidFill>
            </a:endParaRPr>
          </a:p>
          <a:p>
            <a:pPr>
              <a:lnSpc>
                <a:spcPct val="150000"/>
              </a:lnSpc>
            </a:pPr>
            <a:r>
              <a:rPr lang="fr-FR" sz="1600" dirty="0">
                <a:solidFill>
                  <a:schemeClr val="tx1"/>
                </a:solidFill>
              </a:rPr>
              <a:t> - </a:t>
            </a:r>
            <a:r>
              <a:rPr lang="fr-FR" sz="1600" dirty="0" smtClean="0">
                <a:solidFill>
                  <a:schemeClr val="tx1"/>
                </a:solidFill>
              </a:rPr>
              <a:t>Drapeaux </a:t>
            </a:r>
            <a:r>
              <a:rPr lang="fr-FR" sz="1600" dirty="0">
                <a:solidFill>
                  <a:schemeClr val="tx1"/>
                </a:solidFill>
              </a:rPr>
              <a:t>(rouge, blanc</a:t>
            </a:r>
            <a:r>
              <a:rPr lang="fr-FR" sz="1600" dirty="0" smtClean="0">
                <a:solidFill>
                  <a:schemeClr val="tx1"/>
                </a:solidFill>
              </a:rPr>
              <a:t>)</a:t>
            </a:r>
            <a:endParaRPr lang="fr-FR" sz="1600" dirty="0">
              <a:solidFill>
                <a:schemeClr val="tx1"/>
              </a:solidFill>
            </a:endParaRPr>
          </a:p>
          <a:p>
            <a:pPr>
              <a:lnSpc>
                <a:spcPct val="150000"/>
              </a:lnSpc>
            </a:pPr>
            <a:r>
              <a:rPr lang="fr-FR" sz="1600" dirty="0">
                <a:solidFill>
                  <a:schemeClr val="tx1"/>
                </a:solidFill>
              </a:rPr>
              <a:t>                        DRAPEAU </a:t>
            </a:r>
            <a:r>
              <a:rPr lang="fr-FR" sz="1600" dirty="0" smtClean="0">
                <a:solidFill>
                  <a:schemeClr val="tx1"/>
                </a:solidFill>
              </a:rPr>
              <a:t>BLANC  </a:t>
            </a:r>
            <a:r>
              <a:rPr lang="fr-FR" sz="1600" dirty="0" smtClean="0">
                <a:solidFill>
                  <a:schemeClr val="tx1"/>
                </a:solidFill>
                <a:sym typeface="Wingdings" pitchFamily="2" charset="2"/>
              </a:rPr>
              <a:t></a:t>
            </a:r>
            <a:r>
              <a:rPr lang="fr-FR" sz="1600" dirty="0" smtClean="0">
                <a:solidFill>
                  <a:schemeClr val="tx1"/>
                </a:solidFill>
              </a:rPr>
              <a:t> Bon</a:t>
            </a:r>
            <a:endParaRPr lang="fr-FR" sz="1600" dirty="0">
              <a:solidFill>
                <a:schemeClr val="tx1"/>
              </a:solidFill>
            </a:endParaRPr>
          </a:p>
          <a:p>
            <a:pPr>
              <a:lnSpc>
                <a:spcPct val="150000"/>
              </a:lnSpc>
            </a:pPr>
            <a:r>
              <a:rPr lang="fr-FR" sz="1600" dirty="0">
                <a:solidFill>
                  <a:schemeClr val="tx1"/>
                </a:solidFill>
              </a:rPr>
              <a:t>                        DRAPEAU ROUGE </a:t>
            </a:r>
            <a:r>
              <a:rPr lang="fr-FR" sz="1600" dirty="0" smtClean="0">
                <a:solidFill>
                  <a:schemeClr val="tx1"/>
                </a:solidFill>
                <a:sym typeface="Wingdings" pitchFamily="2" charset="2"/>
              </a:rPr>
              <a:t> </a:t>
            </a:r>
            <a:r>
              <a:rPr lang="fr-FR" sz="1600" dirty="0" smtClean="0">
                <a:solidFill>
                  <a:schemeClr val="tx1"/>
                </a:solidFill>
              </a:rPr>
              <a:t>Mauvais</a:t>
            </a:r>
            <a:endParaRPr lang="fr-FR" sz="1600" dirty="0">
              <a:solidFill>
                <a:schemeClr val="tx1"/>
              </a:solidFill>
            </a:endParaRPr>
          </a:p>
          <a:p>
            <a:pPr>
              <a:lnSpc>
                <a:spcPct val="150000"/>
              </a:lnSpc>
            </a:pPr>
            <a:r>
              <a:rPr lang="fr-FR" sz="1600" dirty="0">
                <a:solidFill>
                  <a:schemeClr val="tx1"/>
                </a:solidFill>
              </a:rPr>
              <a:t> </a:t>
            </a:r>
            <a:r>
              <a:rPr lang="fr-FR" sz="1600" dirty="0" smtClean="0">
                <a:solidFill>
                  <a:schemeClr val="tx1"/>
                </a:solidFill>
              </a:rPr>
              <a:t>- Chronométreur</a:t>
            </a:r>
            <a:r>
              <a:rPr lang="fr-FR" sz="1600" dirty="0">
                <a:solidFill>
                  <a:schemeClr val="tx1"/>
                </a:solidFill>
              </a:rPr>
              <a:t> : dès qu'un concurrent est appelé, il a 1 minute pour effectuer sa tentative. </a:t>
            </a:r>
            <a:endParaRPr lang="fr-FR" sz="1600" dirty="0" smtClean="0">
              <a:solidFill>
                <a:schemeClr val="tx1"/>
              </a:solidFill>
            </a:endParaRPr>
          </a:p>
          <a:p>
            <a:pPr marL="285750" indent="-285750">
              <a:lnSpc>
                <a:spcPct val="150000"/>
              </a:lnSpc>
              <a:buFontTx/>
              <a:buChar char="-"/>
            </a:pPr>
            <a:r>
              <a:rPr lang="fr-FR" sz="1600" dirty="0" smtClean="0">
                <a:solidFill>
                  <a:schemeClr val="tx1"/>
                </a:solidFill>
              </a:rPr>
              <a:t>Balai </a:t>
            </a:r>
            <a:r>
              <a:rPr lang="fr-FR" sz="1600" dirty="0">
                <a:solidFill>
                  <a:schemeClr val="tx1"/>
                </a:solidFill>
              </a:rPr>
              <a:t>+ </a:t>
            </a:r>
            <a:r>
              <a:rPr lang="fr-FR" sz="1600" dirty="0" smtClean="0">
                <a:solidFill>
                  <a:schemeClr val="tx1"/>
                </a:solidFill>
              </a:rPr>
              <a:t>serpillière</a:t>
            </a:r>
          </a:p>
          <a:p>
            <a:pPr>
              <a:lnSpc>
                <a:spcPct val="150000"/>
              </a:lnSpc>
            </a:pPr>
            <a:endParaRPr lang="fr-FR" sz="1600" dirty="0">
              <a:solidFill>
                <a:schemeClr val="tx1"/>
              </a:solidFill>
            </a:endParaRPr>
          </a:p>
          <a:p>
            <a:pPr fontAlgn="base">
              <a:spcBef>
                <a:spcPct val="0"/>
              </a:spcBef>
              <a:spcAft>
                <a:spcPct val="0"/>
              </a:spcAft>
            </a:pPr>
            <a:endParaRPr lang="fr-FR" sz="1600" dirty="0" smtClean="0"/>
          </a:p>
          <a:p>
            <a:pPr lvl="0" fontAlgn="base">
              <a:spcBef>
                <a:spcPct val="0"/>
              </a:spcBef>
              <a:spcAft>
                <a:spcPct val="0"/>
              </a:spcAft>
            </a:pPr>
            <a:endParaRPr lang="fr-FR" sz="1600" dirty="0" smtClean="0">
              <a:solidFill>
                <a:srgbClr val="FFFFFF"/>
              </a:solidFill>
              <a:latin typeface="Comic Sans MS" pitchFamily="66" charset="0"/>
              <a:cs typeface="Arial" charset="0"/>
            </a:endParaRPr>
          </a:p>
          <a:p>
            <a:endParaRPr lang="fr-FR" sz="1600" dirty="0" smtClean="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5</a:t>
            </a:fld>
            <a:endParaRPr lang="fr-B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400" b="1" dirty="0">
                <a:solidFill>
                  <a:prstClr val="white"/>
                </a:solidFill>
                <a:latin typeface="Arial" pitchFamily="34" charset="0"/>
                <a:cs typeface="Arial" pitchFamily="34" charset="0"/>
              </a:rPr>
              <a:t>techniques de lancer du poids</a:t>
            </a:r>
          </a:p>
        </p:txBody>
      </p:sp>
      <p:sp>
        <p:nvSpPr>
          <p:cNvPr id="7" name="Rectangle à coins arrondis 6"/>
          <p:cNvSpPr/>
          <p:nvPr/>
        </p:nvSpPr>
        <p:spPr>
          <a:xfrm>
            <a:off x="899592" y="2187194"/>
            <a:ext cx="7488832" cy="345638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lnSpc>
                <a:spcPct val="150000"/>
              </a:lnSpc>
              <a:spcBef>
                <a:spcPct val="0"/>
              </a:spcBef>
              <a:spcAft>
                <a:spcPct val="0"/>
              </a:spcAft>
            </a:pPr>
            <a:r>
              <a:rPr lang="fr-FR" sz="1600" dirty="0">
                <a:solidFill>
                  <a:schemeClr val="tx1"/>
                </a:solidFill>
              </a:rPr>
              <a:t>Il existe différentes techniques d’élan pour le lancer du </a:t>
            </a:r>
            <a:r>
              <a:rPr lang="fr-FR" sz="1600" dirty="0" smtClean="0">
                <a:solidFill>
                  <a:schemeClr val="tx1"/>
                </a:solidFill>
              </a:rPr>
              <a:t>poids</a:t>
            </a:r>
            <a:r>
              <a:rPr lang="fr-FR" sz="1600" dirty="0">
                <a:solidFill>
                  <a:schemeClr val="tx1"/>
                </a:solidFill>
              </a:rPr>
              <a:t> </a:t>
            </a:r>
            <a:r>
              <a:rPr lang="fr-FR" sz="1600" dirty="0" smtClean="0">
                <a:solidFill>
                  <a:schemeClr val="tx1"/>
                </a:solidFill>
              </a:rPr>
              <a:t>:</a:t>
            </a:r>
            <a:endParaRPr lang="fr-FR" sz="1600" dirty="0" smtClean="0"/>
          </a:p>
          <a:p>
            <a:pPr marL="1257300" lvl="2" indent="-342900">
              <a:lnSpc>
                <a:spcPct val="150000"/>
              </a:lnSpc>
              <a:buFont typeface="Arial" panose="020B0604020202020204" pitchFamily="34" charset="0"/>
              <a:buChar char="•"/>
            </a:pPr>
            <a:r>
              <a:rPr lang="fr-FR" sz="1600" dirty="0">
                <a:solidFill>
                  <a:schemeClr val="tx1"/>
                </a:solidFill>
              </a:rPr>
              <a:t>Lancer en translation</a:t>
            </a:r>
          </a:p>
          <a:p>
            <a:pPr marL="1257300" lvl="2" indent="-342900">
              <a:lnSpc>
                <a:spcPct val="150000"/>
              </a:lnSpc>
              <a:buFont typeface="Arial" panose="020B0604020202020204" pitchFamily="34" charset="0"/>
              <a:buChar char="•"/>
            </a:pPr>
            <a:r>
              <a:rPr lang="fr-FR" sz="1600" dirty="0">
                <a:solidFill>
                  <a:schemeClr val="tx1"/>
                </a:solidFill>
              </a:rPr>
              <a:t>Lancer en rotation</a:t>
            </a:r>
          </a:p>
          <a:p>
            <a:pPr fontAlgn="base">
              <a:lnSpc>
                <a:spcPct val="150000"/>
              </a:lnSpc>
              <a:spcBef>
                <a:spcPct val="0"/>
              </a:spcBef>
              <a:spcAft>
                <a:spcPct val="0"/>
              </a:spcAft>
            </a:pPr>
            <a:endParaRPr lang="fr-FR" sz="1600" dirty="0" smtClean="0"/>
          </a:p>
          <a:p>
            <a:pPr lvl="0" fontAlgn="base">
              <a:spcBef>
                <a:spcPct val="0"/>
              </a:spcBef>
              <a:spcAft>
                <a:spcPct val="0"/>
              </a:spcAft>
            </a:pPr>
            <a:endParaRPr lang="fr-FR" sz="1600" dirty="0" smtClean="0">
              <a:solidFill>
                <a:srgbClr val="FFFFFF"/>
              </a:solidFill>
              <a:latin typeface="Comic Sans MS" pitchFamily="66" charset="0"/>
              <a:cs typeface="Arial" charset="0"/>
            </a:endParaRPr>
          </a:p>
          <a:p>
            <a:endParaRPr lang="fr-FR" sz="1600" dirty="0" smtClean="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6</a:t>
            </a:fld>
            <a:endParaRPr lang="fr-B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400" b="1" dirty="0">
                <a:solidFill>
                  <a:prstClr val="white"/>
                </a:solidFill>
                <a:latin typeface="Arial" pitchFamily="34" charset="0"/>
                <a:cs typeface="Arial" pitchFamily="34" charset="0"/>
              </a:rPr>
              <a:t>techniques de lancer du poids</a:t>
            </a: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7</a:t>
            </a:fld>
            <a:endParaRPr lang="fr-BE"/>
          </a:p>
        </p:txBody>
      </p:sp>
      <p:sp>
        <p:nvSpPr>
          <p:cNvPr id="9" name="Rectangle à coins arrondis 8"/>
          <p:cNvSpPr/>
          <p:nvPr/>
        </p:nvSpPr>
        <p:spPr>
          <a:xfrm>
            <a:off x="899592" y="2187194"/>
            <a:ext cx="7488832" cy="426614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sz="1600" dirty="0" smtClean="0">
                <a:solidFill>
                  <a:schemeClr val="bg1"/>
                </a:solidFill>
              </a:rPr>
              <a:t>Translation</a:t>
            </a:r>
            <a:r>
              <a:rPr lang="fr-FR" sz="1600" dirty="0">
                <a:solidFill>
                  <a:schemeClr val="bg1"/>
                </a:solidFill>
              </a:rPr>
              <a:t> </a:t>
            </a:r>
            <a:r>
              <a:rPr lang="fr-FR" sz="1600" dirty="0" smtClean="0">
                <a:solidFill>
                  <a:schemeClr val="accent1">
                    <a:lumMod val="60000"/>
                    <a:lumOff val="40000"/>
                  </a:schemeClr>
                </a:solidFill>
              </a:rPr>
              <a:t>:</a:t>
            </a:r>
            <a:endParaRPr lang="fr-FR" sz="1600" dirty="0">
              <a:solidFill>
                <a:schemeClr val="accent1">
                  <a:lumMod val="60000"/>
                  <a:lumOff val="40000"/>
                </a:schemeClr>
              </a:solidFill>
            </a:endParaRPr>
          </a:p>
          <a:p>
            <a:pPr>
              <a:lnSpc>
                <a:spcPct val="150000"/>
              </a:lnSpc>
            </a:pPr>
            <a:r>
              <a:rPr lang="fr-FR" sz="1600" dirty="0" smtClean="0">
                <a:solidFill>
                  <a:schemeClr val="tx1"/>
                </a:solidFill>
              </a:rPr>
              <a:t>- Préparation</a:t>
            </a:r>
            <a:r>
              <a:rPr lang="fr-FR" sz="1600" dirty="0">
                <a:solidFill>
                  <a:schemeClr val="tx1"/>
                </a:solidFill>
              </a:rPr>
              <a:t>, positionnement</a:t>
            </a:r>
          </a:p>
          <a:p>
            <a:pPr>
              <a:lnSpc>
                <a:spcPct val="150000"/>
              </a:lnSpc>
            </a:pPr>
            <a:r>
              <a:rPr lang="fr-FR" sz="1600" dirty="0" smtClean="0">
                <a:solidFill>
                  <a:schemeClr val="tx1"/>
                </a:solidFill>
              </a:rPr>
              <a:t>- Déplacement </a:t>
            </a:r>
            <a:r>
              <a:rPr lang="fr-FR" sz="1600" dirty="0">
                <a:solidFill>
                  <a:schemeClr val="tx1"/>
                </a:solidFill>
              </a:rPr>
              <a:t>: le poids se déplace avec le corps, puis poussée des jambes</a:t>
            </a:r>
          </a:p>
          <a:p>
            <a:pPr>
              <a:lnSpc>
                <a:spcPct val="150000"/>
              </a:lnSpc>
            </a:pPr>
            <a:r>
              <a:rPr lang="fr-FR" sz="1600" dirty="0" smtClean="0">
                <a:solidFill>
                  <a:schemeClr val="tx1"/>
                </a:solidFill>
              </a:rPr>
              <a:t>- Projection </a:t>
            </a:r>
            <a:r>
              <a:rPr lang="fr-FR" sz="1600" dirty="0">
                <a:solidFill>
                  <a:schemeClr val="tx1"/>
                </a:solidFill>
              </a:rPr>
              <a:t>: alignement du corps</a:t>
            </a:r>
          </a:p>
          <a:p>
            <a:pPr>
              <a:lnSpc>
                <a:spcPct val="150000"/>
              </a:lnSpc>
            </a:pPr>
            <a:r>
              <a:rPr lang="fr-FR" sz="1600" dirty="0" smtClean="0">
                <a:solidFill>
                  <a:schemeClr val="tx1"/>
                </a:solidFill>
              </a:rPr>
              <a:t>- Rééquilibration</a:t>
            </a:r>
          </a:p>
          <a:p>
            <a:pPr>
              <a:lnSpc>
                <a:spcPct val="150000"/>
              </a:lnSpc>
            </a:pPr>
            <a:endParaRPr lang="fr-FR" sz="1600" dirty="0" smtClean="0">
              <a:solidFill>
                <a:schemeClr val="tx1"/>
              </a:solidFill>
            </a:endParaRPr>
          </a:p>
          <a:p>
            <a:pPr>
              <a:lnSpc>
                <a:spcPct val="150000"/>
              </a:lnSpc>
            </a:pPr>
            <a:endParaRPr lang="fr-FR" sz="1600" dirty="0" smtClean="0"/>
          </a:p>
          <a:p>
            <a:pPr>
              <a:lnSpc>
                <a:spcPct val="150000"/>
              </a:lnSpc>
            </a:pPr>
            <a:endParaRPr lang="fr-FR" sz="1600" dirty="0"/>
          </a:p>
          <a:p>
            <a:pPr>
              <a:lnSpc>
                <a:spcPct val="150000"/>
              </a:lnSpc>
            </a:pPr>
            <a:endParaRPr lang="fr-FR" sz="1600" dirty="0" smtClean="0"/>
          </a:p>
          <a:p>
            <a:pPr>
              <a:lnSpc>
                <a:spcPct val="150000"/>
              </a:lnSpc>
            </a:pPr>
            <a:endParaRPr lang="fr-FR" sz="1600" dirty="0"/>
          </a:p>
        </p:txBody>
      </p:sp>
      <p:pic>
        <p:nvPicPr>
          <p:cNvPr id="4098" name="Picture 2" descr="C:\Users\Med\Desktop\poidstrans_profil-13ceb9a.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52427" y="4509120"/>
            <a:ext cx="4183161" cy="1800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sz="2800" b="1" dirty="0" smtClean="0">
              <a:solidFill>
                <a:prstClr val="white"/>
              </a:solidFill>
              <a:latin typeface="Arial" pitchFamily="34" charset="0"/>
              <a:cs typeface="Arial" pitchFamily="34" charset="0"/>
            </a:endParaRPr>
          </a:p>
          <a:p>
            <a:pPr lvl="0" algn="ctr"/>
            <a:r>
              <a:rPr lang="fr-FR" sz="2400" b="1" dirty="0" smtClean="0">
                <a:solidFill>
                  <a:prstClr val="white"/>
                </a:solidFill>
                <a:latin typeface="Arial" pitchFamily="34" charset="0"/>
                <a:cs typeface="Arial" pitchFamily="34" charset="0"/>
              </a:rPr>
              <a:t>techniques </a:t>
            </a:r>
            <a:r>
              <a:rPr lang="fr-FR" sz="2400" b="1" dirty="0">
                <a:solidFill>
                  <a:prstClr val="white"/>
                </a:solidFill>
                <a:latin typeface="Arial" pitchFamily="34" charset="0"/>
                <a:cs typeface="Arial" pitchFamily="34" charset="0"/>
              </a:rPr>
              <a:t>de lancer du poids</a:t>
            </a:r>
          </a:p>
          <a:p>
            <a:pPr algn="ctr"/>
            <a:endParaRPr lang="fr-FR" sz="2800" b="1" dirty="0" smtClean="0">
              <a:solidFill>
                <a:prstClr val="white"/>
              </a:solidFill>
              <a:latin typeface="Arial" pitchFamily="34" charset="0"/>
              <a:cs typeface="Arial" pitchFamily="34" charset="0"/>
            </a:endParaRPr>
          </a:p>
        </p:txBody>
      </p:sp>
      <p:sp>
        <p:nvSpPr>
          <p:cNvPr id="6" name="Rectangle à coins arrondis 5"/>
          <p:cNvSpPr/>
          <p:nvPr/>
        </p:nvSpPr>
        <p:spPr>
          <a:xfrm>
            <a:off x="899592" y="2132856"/>
            <a:ext cx="7488832" cy="460851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smtClean="0">
              <a:solidFill>
                <a:schemeClr val="accent3">
                  <a:lumMod val="20000"/>
                  <a:lumOff val="80000"/>
                </a:schemeClr>
              </a:solidFill>
            </a:endParaRPr>
          </a:p>
        </p:txBody>
      </p:sp>
      <p:sp>
        <p:nvSpPr>
          <p:cNvPr id="11" name="Espace réservé du numéro de diapositive 10"/>
          <p:cNvSpPr>
            <a:spLocks noGrp="1"/>
          </p:cNvSpPr>
          <p:nvPr>
            <p:ph type="sldNum" sz="quarter" idx="12"/>
          </p:nvPr>
        </p:nvSpPr>
        <p:spPr/>
        <p:txBody>
          <a:bodyPr/>
          <a:lstStyle/>
          <a:p>
            <a:fld id="{CF4668DC-857F-487D-BFFA-8C0CA5037977}" type="slidenum">
              <a:rPr lang="fr-BE" smtClean="0"/>
              <a:pPr/>
              <a:t>8</a:t>
            </a:fld>
            <a:endParaRPr lang="fr-BE"/>
          </a:p>
        </p:txBody>
      </p:sp>
      <p:sp>
        <p:nvSpPr>
          <p:cNvPr id="2" name="Rectangle 1"/>
          <p:cNvSpPr/>
          <p:nvPr/>
        </p:nvSpPr>
        <p:spPr>
          <a:xfrm>
            <a:off x="1187624" y="2274838"/>
            <a:ext cx="7056784" cy="2585323"/>
          </a:xfrm>
          <a:prstGeom prst="rect">
            <a:avLst/>
          </a:prstGeom>
        </p:spPr>
        <p:txBody>
          <a:bodyPr wrap="square">
            <a:spAutoFit/>
          </a:bodyPr>
          <a:lstStyle/>
          <a:p>
            <a:pPr>
              <a:lnSpc>
                <a:spcPct val="150000"/>
              </a:lnSpc>
            </a:pPr>
            <a:r>
              <a:rPr lang="fr-FR" dirty="0" smtClean="0">
                <a:solidFill>
                  <a:schemeClr val="bg1"/>
                </a:solidFill>
              </a:rPr>
              <a:t>Rotation</a:t>
            </a:r>
            <a:r>
              <a:rPr lang="fr-FR" dirty="0">
                <a:solidFill>
                  <a:schemeClr val="bg1"/>
                </a:solidFill>
              </a:rPr>
              <a:t> </a:t>
            </a:r>
            <a:r>
              <a:rPr lang="fr-FR" dirty="0" smtClean="0">
                <a:solidFill>
                  <a:schemeClr val="bg1"/>
                </a:solidFill>
              </a:rPr>
              <a:t>:</a:t>
            </a:r>
            <a:endParaRPr lang="fr-FR" dirty="0">
              <a:solidFill>
                <a:schemeClr val="bg1"/>
              </a:solidFill>
            </a:endParaRPr>
          </a:p>
          <a:p>
            <a:pPr>
              <a:lnSpc>
                <a:spcPct val="150000"/>
              </a:lnSpc>
            </a:pPr>
            <a:r>
              <a:rPr lang="fr-FR" dirty="0" smtClean="0"/>
              <a:t>- Dos </a:t>
            </a:r>
            <a:r>
              <a:rPr lang="fr-FR" dirty="0"/>
              <a:t>à l'aire</a:t>
            </a:r>
          </a:p>
          <a:p>
            <a:pPr>
              <a:lnSpc>
                <a:spcPct val="150000"/>
              </a:lnSpc>
            </a:pPr>
            <a:r>
              <a:rPr lang="fr-FR" dirty="0" smtClean="0"/>
              <a:t>- Tourner </a:t>
            </a:r>
            <a:r>
              <a:rPr lang="fr-FR" dirty="0"/>
              <a:t>une fois et demi, travailler avec le bas du </a:t>
            </a:r>
            <a:r>
              <a:rPr lang="fr-FR" dirty="0" smtClean="0"/>
              <a:t>corps, garder </a:t>
            </a:r>
            <a:r>
              <a:rPr lang="fr-FR" dirty="0"/>
              <a:t>du retard au niveau du haut du corps.</a:t>
            </a:r>
          </a:p>
          <a:p>
            <a:pPr>
              <a:lnSpc>
                <a:spcPct val="150000"/>
              </a:lnSpc>
            </a:pPr>
            <a:r>
              <a:rPr lang="fr-FR" dirty="0" smtClean="0"/>
              <a:t>- Poussée </a:t>
            </a:r>
            <a:r>
              <a:rPr lang="fr-FR" dirty="0"/>
              <a:t>à partir du bas, toujours avec du retard en haut</a:t>
            </a:r>
          </a:p>
          <a:p>
            <a:pPr>
              <a:lnSpc>
                <a:spcPct val="150000"/>
              </a:lnSpc>
            </a:pPr>
            <a:r>
              <a:rPr lang="fr-FR" dirty="0" smtClean="0"/>
              <a:t>- Rééquilibration</a:t>
            </a:r>
            <a:endParaRPr lang="fr-FR" dirty="0"/>
          </a:p>
        </p:txBody>
      </p:sp>
      <p:pic>
        <p:nvPicPr>
          <p:cNvPr id="2051" name="Picture 3" descr="C:\Users\Med\Desktop\poidsrotPROFIL.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4860159"/>
            <a:ext cx="4305300" cy="1881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vers le bas 4"/>
          <p:cNvSpPr/>
          <p:nvPr/>
        </p:nvSpPr>
        <p:spPr>
          <a:xfrm>
            <a:off x="1043608" y="332656"/>
            <a:ext cx="7056784" cy="1152128"/>
          </a:xfrm>
          <a:prstGeom prst="ribbon">
            <a:avLst>
              <a:gd name="adj1" fmla="val 16667"/>
              <a:gd name="adj2" fmla="val 50000"/>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400" b="1" dirty="0">
                <a:solidFill>
                  <a:prstClr val="white"/>
                </a:solidFill>
                <a:latin typeface="Arial" pitchFamily="34" charset="0"/>
                <a:cs typeface="Arial" pitchFamily="34" charset="0"/>
              </a:rPr>
              <a:t>techniques de lancer du poids</a:t>
            </a:r>
          </a:p>
        </p:txBody>
      </p:sp>
      <p:sp>
        <p:nvSpPr>
          <p:cNvPr id="6" name="Rectangle à coins arrondis 5"/>
          <p:cNvSpPr/>
          <p:nvPr/>
        </p:nvSpPr>
        <p:spPr>
          <a:xfrm>
            <a:off x="899592" y="2132856"/>
            <a:ext cx="7488832" cy="3456384"/>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fr-FR" dirty="0" smtClean="0">
                <a:solidFill>
                  <a:schemeClr val="accent3">
                    <a:lumMod val="20000"/>
                    <a:lumOff val="80000"/>
                  </a:schemeClr>
                </a:solidFill>
              </a:rPr>
              <a:t>Règles d'efficacité :</a:t>
            </a:r>
          </a:p>
          <a:p>
            <a:pPr>
              <a:lnSpc>
                <a:spcPct val="150000"/>
              </a:lnSpc>
            </a:pPr>
            <a:r>
              <a:rPr lang="fr-FR" dirty="0" smtClean="0">
                <a:solidFill>
                  <a:schemeClr val="tx1"/>
                </a:solidFill>
              </a:rPr>
              <a:t>- Tenir </a:t>
            </a:r>
            <a:r>
              <a:rPr lang="fr-FR" dirty="0">
                <a:solidFill>
                  <a:schemeClr val="tx1"/>
                </a:solidFill>
              </a:rPr>
              <a:t>correctement le poids pour </a:t>
            </a:r>
            <a:r>
              <a:rPr lang="fr-FR" dirty="0" smtClean="0">
                <a:solidFill>
                  <a:schemeClr val="tx1"/>
                </a:solidFill>
              </a:rPr>
              <a:t>exercer le </a:t>
            </a:r>
            <a:r>
              <a:rPr lang="fr-FR" dirty="0">
                <a:solidFill>
                  <a:schemeClr val="tx1"/>
                </a:solidFill>
              </a:rPr>
              <a:t>plus de force </a:t>
            </a:r>
            <a:r>
              <a:rPr lang="fr-FR" dirty="0" smtClean="0">
                <a:solidFill>
                  <a:schemeClr val="tx1"/>
                </a:solidFill>
              </a:rPr>
              <a:t>dessus</a:t>
            </a:r>
          </a:p>
          <a:p>
            <a:pPr>
              <a:lnSpc>
                <a:spcPct val="150000"/>
              </a:lnSpc>
            </a:pPr>
            <a:r>
              <a:rPr lang="fr-FR" dirty="0" smtClean="0">
                <a:solidFill>
                  <a:schemeClr val="tx1"/>
                </a:solidFill>
              </a:rPr>
              <a:t>- Utiliser </a:t>
            </a:r>
            <a:r>
              <a:rPr lang="fr-FR" dirty="0">
                <a:solidFill>
                  <a:schemeClr val="tx1"/>
                </a:solidFill>
              </a:rPr>
              <a:t>les muscles les plus </a:t>
            </a:r>
            <a:r>
              <a:rPr lang="fr-FR" dirty="0" smtClean="0">
                <a:solidFill>
                  <a:schemeClr val="tx1"/>
                </a:solidFill>
              </a:rPr>
              <a:t>puissants </a:t>
            </a:r>
            <a:r>
              <a:rPr lang="fr-FR" dirty="0">
                <a:solidFill>
                  <a:schemeClr val="tx1"/>
                </a:solidFill>
              </a:rPr>
              <a:t>(les jambes) avant les bras</a:t>
            </a:r>
            <a:r>
              <a:rPr lang="fr-FR" dirty="0" smtClean="0">
                <a:solidFill>
                  <a:schemeClr val="tx1"/>
                </a:solidFill>
              </a:rPr>
              <a:t>.</a:t>
            </a:r>
          </a:p>
          <a:p>
            <a:pPr>
              <a:lnSpc>
                <a:spcPct val="150000"/>
              </a:lnSpc>
            </a:pPr>
            <a:r>
              <a:rPr lang="fr-FR" dirty="0" smtClean="0">
                <a:solidFill>
                  <a:schemeClr val="tx1"/>
                </a:solidFill>
              </a:rPr>
              <a:t>- Ne </a:t>
            </a:r>
            <a:r>
              <a:rPr lang="fr-FR" dirty="0">
                <a:solidFill>
                  <a:schemeClr val="tx1"/>
                </a:solidFill>
              </a:rPr>
              <a:t>pas placer le dernier pied en barrage</a:t>
            </a:r>
            <a:r>
              <a:rPr lang="fr-FR" dirty="0" smtClean="0">
                <a:solidFill>
                  <a:schemeClr val="tx1"/>
                </a:solidFill>
              </a:rPr>
              <a:t>. </a:t>
            </a:r>
          </a:p>
          <a:p>
            <a:pPr>
              <a:lnSpc>
                <a:spcPct val="150000"/>
              </a:lnSpc>
            </a:pPr>
            <a:r>
              <a:rPr lang="fr-FR" dirty="0" smtClean="0">
                <a:solidFill>
                  <a:schemeClr val="tx1"/>
                </a:solidFill>
              </a:rPr>
              <a:t>- Donner </a:t>
            </a:r>
            <a:r>
              <a:rPr lang="fr-FR" dirty="0">
                <a:solidFill>
                  <a:schemeClr val="tx1"/>
                </a:solidFill>
              </a:rPr>
              <a:t>un angle optimal (~45</a:t>
            </a:r>
            <a:r>
              <a:rPr lang="fr-FR" dirty="0" smtClean="0">
                <a:solidFill>
                  <a:schemeClr val="tx1"/>
                </a:solidFill>
              </a:rPr>
              <a:t>°).</a:t>
            </a:r>
            <a:endParaRPr lang="fr-FR" dirty="0">
              <a:solidFill>
                <a:schemeClr val="tx1"/>
              </a:solidFill>
            </a:endParaRPr>
          </a:p>
          <a:p>
            <a:pPr>
              <a:lnSpc>
                <a:spcPct val="150000"/>
              </a:lnSpc>
            </a:pPr>
            <a:endParaRPr lang="fr-FR" dirty="0" smtClean="0">
              <a:solidFill>
                <a:schemeClr val="accent3">
                  <a:lumMod val="20000"/>
                  <a:lumOff val="80000"/>
                </a:schemeClr>
              </a:solidFill>
            </a:endParaRPr>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9</a:t>
            </a:fld>
            <a:endParaRPr lang="fr-B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1199</TotalTime>
  <Words>932</Words>
  <Application>Microsoft Office PowerPoint</Application>
  <PresentationFormat>Affichage à l'écran (4:3)</PresentationFormat>
  <Paragraphs>222</Paragraphs>
  <Slides>21</Slides>
  <Notes>5</Notes>
  <HiddenSlides>0</HiddenSlides>
  <MMClips>0</MMClips>
  <ScaleCrop>false</ScaleCrop>
  <HeadingPairs>
    <vt:vector size="4" baseType="variant">
      <vt:variant>
        <vt:lpstr>Thème</vt:lpstr>
      </vt:variant>
      <vt:variant>
        <vt:i4>1</vt:i4>
      </vt:variant>
      <vt:variant>
        <vt:lpstr>Titres des diapositives</vt:lpstr>
      </vt:variant>
      <vt:variant>
        <vt:i4>21</vt:i4>
      </vt:variant>
    </vt:vector>
  </HeadingPairs>
  <TitlesOfParts>
    <vt:vector size="22"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SOUKAINA</dc:creator>
  <cp:lastModifiedBy>AZIZ</cp:lastModifiedBy>
  <cp:revision>86</cp:revision>
  <dcterms:created xsi:type="dcterms:W3CDTF">2015-03-06T21:09:33Z</dcterms:created>
  <dcterms:modified xsi:type="dcterms:W3CDTF">2015-11-05T14:07:32Z</dcterms:modified>
</cp:coreProperties>
</file>