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Default Extension="wdp" ContentType="image/vnd.ms-photo"/>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Default Extension="mp4" ContentType="video/unknown"/>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23" r:id="rId1"/>
  </p:sldMasterIdLst>
  <p:notesMasterIdLst>
    <p:notesMasterId r:id="rId28"/>
  </p:notesMasterIdLst>
  <p:sldIdLst>
    <p:sldId id="283" r:id="rId2"/>
    <p:sldId id="280" r:id="rId3"/>
    <p:sldId id="257" r:id="rId4"/>
    <p:sldId id="258" r:id="rId5"/>
    <p:sldId id="260" r:id="rId6"/>
    <p:sldId id="261" r:id="rId7"/>
    <p:sldId id="262" r:id="rId8"/>
    <p:sldId id="263" r:id="rId9"/>
    <p:sldId id="264" r:id="rId10"/>
    <p:sldId id="265" r:id="rId11"/>
    <p:sldId id="266" r:id="rId12"/>
    <p:sldId id="284" r:id="rId13"/>
    <p:sldId id="268" r:id="rId14"/>
    <p:sldId id="269" r:id="rId15"/>
    <p:sldId id="270" r:id="rId16"/>
    <p:sldId id="272" r:id="rId17"/>
    <p:sldId id="273" r:id="rId18"/>
    <p:sldId id="276" r:id="rId19"/>
    <p:sldId id="274" r:id="rId20"/>
    <p:sldId id="285" r:id="rId21"/>
    <p:sldId id="277" r:id="rId22"/>
    <p:sldId id="279" r:id="rId23"/>
    <p:sldId id="278" r:id="rId24"/>
    <p:sldId id="282" r:id="rId25"/>
    <p:sldId id="275" r:id="rId26"/>
    <p:sldId id="286" r:id="rId2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0F9FF"/>
    <a:srgbClr val="D8F6FF"/>
    <a:srgbClr val="DCF0FF"/>
    <a:srgbClr val="F1E9FF"/>
    <a:srgbClr val="D8FFF6"/>
    <a:srgbClr val="E4F6FF"/>
    <a:srgbClr val="D2F6FF"/>
    <a:srgbClr val="D3FFF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1341" autoAdjust="0"/>
    <p:restoredTop sz="85884" autoAdjust="0"/>
  </p:normalViewPr>
  <p:slideViewPr>
    <p:cSldViewPr snapToGrid="0" snapToObjects="1">
      <p:cViewPr varScale="1">
        <p:scale>
          <a:sx n="62" d="100"/>
          <a:sy n="62" d="100"/>
        </p:scale>
        <p:origin x="-1770" y="-84"/>
      </p:cViewPr>
      <p:guideLst>
        <p:guide orient="horz" pos="2160"/>
        <p:guide pos="2880"/>
      </p:guideLst>
    </p:cSldViewPr>
  </p:slideViewPr>
  <p:notesTextViewPr>
    <p:cViewPr>
      <p:scale>
        <a:sx n="100" d="100"/>
        <a:sy n="100" d="100"/>
      </p:scale>
      <p:origin x="0" y="0"/>
    </p:cViewPr>
  </p:notesTextViewPr>
  <p:sorterViewPr>
    <p:cViewPr>
      <p:scale>
        <a:sx n="400" d="100"/>
        <a:sy n="400" d="100"/>
      </p:scale>
      <p:origin x="0" y="60416"/>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1156D5-EC12-5743-BB5E-674BAF8D3FB4}" type="datetimeFigureOut">
              <a:rPr lang="en-US" smtClean="0"/>
              <a:pPr/>
              <a:t>12/9/2015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smtClean="0"/>
              <a:t>Click to edit Master text styles</a:t>
            </a:r>
          </a:p>
          <a:p>
            <a:pPr lvl="1"/>
            <a:r>
              <a:rPr lang="fr-FR" smtClean="0"/>
              <a:t>Second level</a:t>
            </a:r>
          </a:p>
          <a:p>
            <a:pPr lvl="2"/>
            <a:r>
              <a:rPr lang="fr-FR" smtClean="0"/>
              <a:t>Third level</a:t>
            </a:r>
          </a:p>
          <a:p>
            <a:pPr lvl="3"/>
            <a:r>
              <a:rPr lang="fr-FR" smtClean="0"/>
              <a:t>Fourth level</a:t>
            </a:r>
          </a:p>
          <a:p>
            <a:pPr lvl="4"/>
            <a:r>
              <a:rPr lang="fr-FR"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AEAC0F-C511-F64B-A365-3704143001B1}" type="slidenum">
              <a:rPr lang="en-US" smtClean="0"/>
              <a:pPr/>
              <a:t>‹N°›</a:t>
            </a:fld>
            <a:endParaRPr lang="en-US"/>
          </a:p>
        </p:txBody>
      </p:sp>
    </p:spTree>
    <p:extLst>
      <p:ext uri="{BB962C8B-B14F-4D97-AF65-F5344CB8AC3E}">
        <p14:creationId xmlns:p14="http://schemas.microsoft.com/office/powerpoint/2010/main" xmlns="" val="197136220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8AEAC0F-C511-F64B-A365-3704143001B1}" type="slidenum">
              <a:rPr lang="en-US" smtClean="0"/>
              <a:pPr/>
              <a:t>13</a:t>
            </a:fld>
            <a:endParaRPr lang="en-US"/>
          </a:p>
        </p:txBody>
      </p:sp>
    </p:spTree>
    <p:extLst>
      <p:ext uri="{BB962C8B-B14F-4D97-AF65-F5344CB8AC3E}">
        <p14:creationId xmlns:p14="http://schemas.microsoft.com/office/powerpoint/2010/main" xmlns="" val="12120080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Click to edit Master subtitle style</a:t>
            </a:r>
            <a:endParaRPr lang="en-US" dirty="0"/>
          </a:p>
        </p:txBody>
      </p:sp>
      <p:sp>
        <p:nvSpPr>
          <p:cNvPr id="4" name="Date Placeholder 3"/>
          <p:cNvSpPr>
            <a:spLocks noGrp="1"/>
          </p:cNvSpPr>
          <p:nvPr>
            <p:ph type="dt" sz="half" idx="10"/>
          </p:nvPr>
        </p:nvSpPr>
        <p:spPr/>
        <p:txBody>
          <a:bodyPr/>
          <a:lstStyle/>
          <a:p>
            <a:fld id="{28E80666-FB37-4B36-9149-507F3B0178E3}" type="datetimeFigureOut">
              <a:rPr lang="en-US" smtClean="0"/>
              <a:pPr/>
              <a:t>12/9/2015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E63A33-8271-4DD0-9C48-789913D7C115}" type="slidenum">
              <a:rPr lang="en-US" smtClean="0"/>
              <a:pPr/>
              <a:t>‹N°›</a:t>
            </a:fld>
            <a:endParaRPr lang="en-US"/>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fr-FR"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Click to edit Master title style</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fr-FR" smtClean="0"/>
              <a:t>Click to edit Master text styles</a:t>
            </a:r>
          </a:p>
          <a:p>
            <a:pPr lvl="1"/>
            <a:r>
              <a:rPr lang="fr-FR" smtClean="0"/>
              <a:t>Second level</a:t>
            </a:r>
          </a:p>
          <a:p>
            <a:pPr lvl="2"/>
            <a:r>
              <a:rPr lang="fr-FR" smtClean="0"/>
              <a:t>Third level</a:t>
            </a:r>
          </a:p>
          <a:p>
            <a:pPr lvl="3"/>
            <a:r>
              <a:rPr lang="fr-FR" smtClean="0"/>
              <a:t>Fourth level</a:t>
            </a:r>
          </a:p>
          <a:p>
            <a:pPr lvl="4"/>
            <a:r>
              <a:rPr lang="fr-FR" smtClean="0"/>
              <a:t>Fifth level</a:t>
            </a:r>
            <a:endParaRPr lang="en-US"/>
          </a:p>
        </p:txBody>
      </p:sp>
      <p:sp>
        <p:nvSpPr>
          <p:cNvPr id="4" name="Date Placeholder 3"/>
          <p:cNvSpPr>
            <a:spLocks noGrp="1"/>
          </p:cNvSpPr>
          <p:nvPr>
            <p:ph type="dt" sz="half" idx="10"/>
          </p:nvPr>
        </p:nvSpPr>
        <p:spPr/>
        <p:txBody>
          <a:bodyPr/>
          <a:lstStyle/>
          <a:p>
            <a:fld id="{FB749F74-8857-8740-9ADF-0873A41E9021}" type="datetimeFigureOut">
              <a:rPr lang="en-US" smtClean="0"/>
              <a:pPr/>
              <a:t>12/9/2015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968D5C-99BB-A34D-BFBB-23C79E756940}" type="slidenum">
              <a:rPr lang="en-US" smtClean="0"/>
              <a:pPr/>
              <a:t>‹N°›</a:t>
            </a:fld>
            <a:endParaRPr lang="en-US"/>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fr-FR" smtClean="0"/>
              <a:t>Click to edit Master title style</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fr-FR" smtClean="0"/>
              <a:t>Click to edit Master text styles</a:t>
            </a:r>
          </a:p>
          <a:p>
            <a:pPr lvl="1"/>
            <a:r>
              <a:rPr lang="fr-FR" smtClean="0"/>
              <a:t>Second level</a:t>
            </a:r>
          </a:p>
          <a:p>
            <a:pPr lvl="2"/>
            <a:r>
              <a:rPr lang="fr-FR" smtClean="0"/>
              <a:t>Third level</a:t>
            </a:r>
          </a:p>
          <a:p>
            <a:pPr lvl="3"/>
            <a:r>
              <a:rPr lang="fr-FR" smtClean="0"/>
              <a:t>Fourth level</a:t>
            </a:r>
          </a:p>
          <a:p>
            <a:pPr lvl="4"/>
            <a:r>
              <a:rPr lang="fr-FR" smtClean="0"/>
              <a:t>Fifth level</a:t>
            </a:r>
            <a:endParaRPr lang="en-US" dirty="0"/>
          </a:p>
        </p:txBody>
      </p:sp>
      <p:sp>
        <p:nvSpPr>
          <p:cNvPr id="4" name="Date Placeholder 3"/>
          <p:cNvSpPr>
            <a:spLocks noGrp="1"/>
          </p:cNvSpPr>
          <p:nvPr>
            <p:ph type="dt" sz="half" idx="10"/>
          </p:nvPr>
        </p:nvSpPr>
        <p:spPr/>
        <p:txBody>
          <a:bodyPr/>
          <a:lstStyle/>
          <a:p>
            <a:fld id="{FB749F74-8857-8740-9ADF-0873A41E9021}" type="datetimeFigureOut">
              <a:rPr lang="en-US" smtClean="0"/>
              <a:pPr/>
              <a:t>12/9/2015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968D5C-99BB-A34D-BFBB-23C79E756940}" type="slidenum">
              <a:rPr lang="en-US" smtClean="0"/>
              <a:pPr/>
              <a:t>‹N°›</a:t>
            </a:fld>
            <a:endParaRPr 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FB749F74-8857-8740-9ADF-0873A41E9021}" type="datetimeFigureOut">
              <a:rPr lang="en-US" smtClean="0"/>
              <a:pPr/>
              <a:t>12/9/2015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968D5C-99BB-A34D-BFBB-23C79E756940}" type="slidenum">
              <a:rPr lang="en-US" smtClean="0"/>
              <a:pPr/>
              <a:t>‹N°›</a:t>
            </a:fld>
            <a:endParaRPr lang="en-US"/>
          </a:p>
        </p:txBody>
      </p:sp>
      <p:sp>
        <p:nvSpPr>
          <p:cNvPr id="8" name="Title 7"/>
          <p:cNvSpPr>
            <a:spLocks noGrp="1"/>
          </p:cNvSpPr>
          <p:nvPr>
            <p:ph type="title"/>
          </p:nvPr>
        </p:nvSpPr>
        <p:spPr/>
        <p:txBody>
          <a:bodyPr/>
          <a:lstStyle/>
          <a:p>
            <a:r>
              <a:rPr lang="fr-FR" smtClean="0"/>
              <a:t>Click to edit Master title style</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fr-FR" smtClean="0"/>
              <a:t>Click to edit Master text styles</a:t>
            </a:r>
          </a:p>
          <a:p>
            <a:pPr lvl="1"/>
            <a:r>
              <a:rPr lang="fr-FR" smtClean="0"/>
              <a:t>Second level</a:t>
            </a:r>
          </a:p>
          <a:p>
            <a:pPr lvl="2"/>
            <a:r>
              <a:rPr lang="fr-FR" smtClean="0"/>
              <a:t>Third level</a:t>
            </a:r>
          </a:p>
          <a:p>
            <a:pPr lvl="3"/>
            <a:r>
              <a:rPr lang="fr-FR" smtClean="0"/>
              <a:t>Fourth level</a:t>
            </a:r>
          </a:p>
          <a:p>
            <a:pPr lvl="4"/>
            <a:r>
              <a:rPr lang="fr-FR" smtClean="0"/>
              <a:t>Fifth level</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fr-FR" smtClean="0"/>
              <a:t>Click to edit Master title style</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Click to edit Master text styles</a:t>
            </a:r>
          </a:p>
        </p:txBody>
      </p:sp>
      <p:sp>
        <p:nvSpPr>
          <p:cNvPr id="4" name="Date Placeholder 3"/>
          <p:cNvSpPr>
            <a:spLocks noGrp="1"/>
          </p:cNvSpPr>
          <p:nvPr>
            <p:ph type="dt" sz="half" idx="10"/>
          </p:nvPr>
        </p:nvSpPr>
        <p:spPr/>
        <p:txBody>
          <a:bodyPr/>
          <a:lstStyle/>
          <a:p>
            <a:fld id="{28E80666-FB37-4B36-9149-507F3B0178E3}" type="datetimeFigureOut">
              <a:rPr lang="en-US" smtClean="0"/>
              <a:pPr/>
              <a:t>12/9/2015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E63A33-8271-4DD0-9C48-789913D7C115}" type="slidenum">
              <a:rPr lang="en-US" smtClean="0"/>
              <a:pPr/>
              <a:t>‹N°›</a:t>
            </a:fld>
            <a:endParaRPr 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FB749F74-8857-8740-9ADF-0873A41E9021}" type="datetimeFigureOut">
              <a:rPr lang="en-US" smtClean="0"/>
              <a:pPr/>
              <a:t>12/9/2015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4968D5C-99BB-A34D-BFBB-23C79E756940}" type="slidenum">
              <a:rPr lang="en-US" smtClean="0"/>
              <a:pPr/>
              <a:t>‹N°›</a:t>
            </a:fld>
            <a:endParaRPr lang="en-US"/>
          </a:p>
        </p:txBody>
      </p:sp>
      <p:sp>
        <p:nvSpPr>
          <p:cNvPr id="8" name="Title 7"/>
          <p:cNvSpPr>
            <a:spLocks noGrp="1"/>
          </p:cNvSpPr>
          <p:nvPr>
            <p:ph type="title"/>
          </p:nvPr>
        </p:nvSpPr>
        <p:spPr/>
        <p:txBody>
          <a:bodyPr/>
          <a:lstStyle/>
          <a:p>
            <a:r>
              <a:rPr lang="fr-FR" smtClean="0"/>
              <a:t>Click to edit Master title style</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fr-FR" smtClean="0"/>
              <a:t>Click to edit Master text styles</a:t>
            </a:r>
          </a:p>
          <a:p>
            <a:pPr lvl="1"/>
            <a:r>
              <a:rPr lang="fr-FR" smtClean="0"/>
              <a:t>Second level</a:t>
            </a:r>
          </a:p>
          <a:p>
            <a:pPr lvl="2"/>
            <a:r>
              <a:rPr lang="fr-FR" smtClean="0"/>
              <a:t>Third level</a:t>
            </a:r>
          </a:p>
          <a:p>
            <a:pPr lvl="3"/>
            <a:r>
              <a:rPr lang="fr-FR" smtClean="0"/>
              <a:t>Fourth level</a:t>
            </a:r>
          </a:p>
          <a:p>
            <a:pPr lvl="4"/>
            <a:r>
              <a:rPr lang="fr-FR" smtClean="0"/>
              <a:t>Fifth level</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fr-FR" smtClean="0"/>
              <a:t>Click to edit Master text styles</a:t>
            </a:r>
          </a:p>
          <a:p>
            <a:pPr lvl="1"/>
            <a:r>
              <a:rPr lang="fr-FR" smtClean="0"/>
              <a:t>Second level</a:t>
            </a:r>
          </a:p>
          <a:p>
            <a:pPr lvl="2"/>
            <a:r>
              <a:rPr lang="fr-FR" smtClean="0"/>
              <a:t>Third level</a:t>
            </a:r>
          </a:p>
          <a:p>
            <a:pPr lvl="3"/>
            <a:r>
              <a:rPr lang="fr-FR" smtClean="0"/>
              <a:t>Fourth level</a:t>
            </a:r>
          </a:p>
          <a:p>
            <a:pPr lvl="4"/>
            <a:r>
              <a:rPr lang="fr-FR" smtClean="0"/>
              <a:t>Fifth level</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Click to edit Master text styles</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fr-FR" smtClean="0"/>
              <a:t>Click to edit Master text styles</a:t>
            </a:r>
          </a:p>
          <a:p>
            <a:pPr lvl="1"/>
            <a:r>
              <a:rPr lang="fr-FR" smtClean="0"/>
              <a:t>Second level</a:t>
            </a:r>
          </a:p>
          <a:p>
            <a:pPr lvl="2"/>
            <a:r>
              <a:rPr lang="fr-FR" smtClean="0"/>
              <a:t>Third level</a:t>
            </a:r>
          </a:p>
          <a:p>
            <a:pPr lvl="3"/>
            <a:r>
              <a:rPr lang="fr-FR" smtClean="0"/>
              <a:t>Fourth level</a:t>
            </a:r>
          </a:p>
          <a:p>
            <a:pPr lvl="4"/>
            <a:r>
              <a:rPr lang="fr-FR" smtClean="0"/>
              <a:t>Fifth level</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fr-FR" smtClean="0"/>
              <a:t>Click to edit Master text styles</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fr-FR" smtClean="0"/>
              <a:t>Click to edit Master text styles</a:t>
            </a:r>
          </a:p>
          <a:p>
            <a:pPr lvl="1"/>
            <a:r>
              <a:rPr lang="fr-FR" smtClean="0"/>
              <a:t>Second level</a:t>
            </a:r>
          </a:p>
          <a:p>
            <a:pPr lvl="2"/>
            <a:r>
              <a:rPr lang="fr-FR" smtClean="0"/>
              <a:t>Third level</a:t>
            </a:r>
          </a:p>
          <a:p>
            <a:pPr lvl="3"/>
            <a:r>
              <a:rPr lang="fr-FR" smtClean="0"/>
              <a:t>Fourth level</a:t>
            </a:r>
          </a:p>
          <a:p>
            <a:pPr lvl="4"/>
            <a:r>
              <a:rPr lang="fr-FR" smtClean="0"/>
              <a:t>Fifth level</a:t>
            </a:r>
            <a:endParaRPr lang="en-US" dirty="0"/>
          </a:p>
        </p:txBody>
      </p:sp>
      <p:sp>
        <p:nvSpPr>
          <p:cNvPr id="7" name="Date Placeholder 6"/>
          <p:cNvSpPr>
            <a:spLocks noGrp="1"/>
          </p:cNvSpPr>
          <p:nvPr>
            <p:ph type="dt" sz="half" idx="10"/>
          </p:nvPr>
        </p:nvSpPr>
        <p:spPr/>
        <p:txBody>
          <a:bodyPr/>
          <a:lstStyle/>
          <a:p>
            <a:fld id="{FB749F74-8857-8740-9ADF-0873A41E9021}" type="datetimeFigureOut">
              <a:rPr lang="en-US" smtClean="0"/>
              <a:pPr/>
              <a:t>12/9/2015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4968D5C-99BB-A34D-BFBB-23C79E756940}" type="slidenum">
              <a:rPr lang="en-US" smtClean="0"/>
              <a:pPr/>
              <a:t>‹N°›</a:t>
            </a:fld>
            <a:endParaRPr lang="en-US"/>
          </a:p>
        </p:txBody>
      </p:sp>
      <p:sp>
        <p:nvSpPr>
          <p:cNvPr id="10" name="Title 9"/>
          <p:cNvSpPr>
            <a:spLocks noGrp="1"/>
          </p:cNvSpPr>
          <p:nvPr>
            <p:ph type="title"/>
          </p:nvPr>
        </p:nvSpPr>
        <p:spPr/>
        <p:txBody>
          <a:bodyPr/>
          <a:lstStyle/>
          <a:p>
            <a:r>
              <a:rPr lang="fr-FR"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Click to edit Master title style</a:t>
            </a:r>
            <a:endParaRPr lang="en-US" dirty="0"/>
          </a:p>
        </p:txBody>
      </p:sp>
      <p:sp>
        <p:nvSpPr>
          <p:cNvPr id="3" name="Date Placeholder 2"/>
          <p:cNvSpPr>
            <a:spLocks noGrp="1"/>
          </p:cNvSpPr>
          <p:nvPr>
            <p:ph type="dt" sz="half" idx="10"/>
          </p:nvPr>
        </p:nvSpPr>
        <p:spPr/>
        <p:txBody>
          <a:bodyPr/>
          <a:lstStyle/>
          <a:p>
            <a:fld id="{FB749F74-8857-8740-9ADF-0873A41E9021}" type="datetimeFigureOut">
              <a:rPr lang="en-US" smtClean="0"/>
              <a:pPr/>
              <a:t>12/9/2015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4968D5C-99BB-A34D-BFBB-23C79E756940}" type="slidenum">
              <a:rPr lang="en-US" smtClean="0"/>
              <a:pPr/>
              <a:t>‹N°›</a:t>
            </a:fld>
            <a:endParaRPr 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B749F74-8857-8740-9ADF-0873A41E9021}" type="datetimeFigureOut">
              <a:rPr lang="en-US" smtClean="0"/>
              <a:pPr/>
              <a:t>12/9/2015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4968D5C-99BB-A34D-BFBB-23C79E756940}" type="slidenum">
              <a:rPr lang="en-US" smtClean="0"/>
              <a:pPr/>
              <a:t>‹N°›</a:t>
            </a:fld>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fr-FR" smtClean="0"/>
              <a:t>Click to edit Master title style</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fr-FR" smtClean="0"/>
              <a:t>Click to edit Master text styles</a:t>
            </a:r>
          </a:p>
          <a:p>
            <a:pPr lvl="1"/>
            <a:r>
              <a:rPr lang="fr-FR" smtClean="0"/>
              <a:t>Second level</a:t>
            </a:r>
          </a:p>
          <a:p>
            <a:pPr lvl="2"/>
            <a:r>
              <a:rPr lang="fr-FR" smtClean="0"/>
              <a:t>Third level</a:t>
            </a:r>
          </a:p>
          <a:p>
            <a:pPr lvl="3"/>
            <a:r>
              <a:rPr lang="fr-FR" smtClean="0"/>
              <a:t>Fourth level</a:t>
            </a:r>
          </a:p>
          <a:p>
            <a:pPr lvl="4"/>
            <a:r>
              <a:rPr lang="fr-FR" smtClean="0"/>
              <a:t>Fifth level</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Click to edit Master text styles</a:t>
            </a:r>
          </a:p>
        </p:txBody>
      </p:sp>
      <p:sp>
        <p:nvSpPr>
          <p:cNvPr id="5" name="Date Placeholder 4"/>
          <p:cNvSpPr>
            <a:spLocks noGrp="1"/>
          </p:cNvSpPr>
          <p:nvPr>
            <p:ph type="dt" sz="half" idx="10"/>
          </p:nvPr>
        </p:nvSpPr>
        <p:spPr/>
        <p:txBody>
          <a:bodyPr/>
          <a:lstStyle/>
          <a:p>
            <a:fld id="{FB749F74-8857-8740-9ADF-0873A41E9021}" type="datetimeFigureOut">
              <a:rPr lang="en-US" smtClean="0"/>
              <a:pPr/>
              <a:t>12/9/2015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4968D5C-99BB-A34D-BFBB-23C79E756940}" type="slidenum">
              <a:rPr lang="en-US" smtClean="0"/>
              <a:pPr/>
              <a:t>‹N°›</a:t>
            </a:fld>
            <a:endParaRPr 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smtClean="0"/>
              <a:t>Drag picture to placeholder or click icon to add</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Click to edit Master text styles</a:t>
            </a:r>
          </a:p>
        </p:txBody>
      </p:sp>
      <p:sp>
        <p:nvSpPr>
          <p:cNvPr id="5" name="Date Placeholder 4"/>
          <p:cNvSpPr>
            <a:spLocks noGrp="1"/>
          </p:cNvSpPr>
          <p:nvPr>
            <p:ph type="dt" sz="half" idx="10"/>
          </p:nvPr>
        </p:nvSpPr>
        <p:spPr/>
        <p:txBody>
          <a:bodyPr/>
          <a:lstStyle/>
          <a:p>
            <a:fld id="{FB749F74-8857-8740-9ADF-0873A41E9021}" type="datetimeFigureOut">
              <a:rPr lang="en-US" smtClean="0"/>
              <a:pPr/>
              <a:t>12/9/2015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4968D5C-99BB-A34D-BFBB-23C79E756940}" type="slidenum">
              <a:rPr lang="en-US" smtClean="0"/>
              <a:pPr/>
              <a:t>‹N°›</a:t>
            </a:fld>
            <a:endParaRPr lang="en-US"/>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fr-FR" smtClean="0"/>
              <a:t>Click to edit Master title style</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fr-FR" smtClean="0"/>
              <a:t>Click to edit Master title style</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fr-FR" smtClean="0"/>
              <a:t>Click to edit Master text styles</a:t>
            </a:r>
          </a:p>
          <a:p>
            <a:pPr lvl="1"/>
            <a:r>
              <a:rPr lang="fr-FR" smtClean="0"/>
              <a:t>Second level</a:t>
            </a:r>
          </a:p>
          <a:p>
            <a:pPr lvl="2"/>
            <a:r>
              <a:rPr lang="fr-FR" smtClean="0"/>
              <a:t>Third level</a:t>
            </a:r>
          </a:p>
          <a:p>
            <a:pPr lvl="3"/>
            <a:r>
              <a:rPr lang="fr-FR" smtClean="0"/>
              <a:t>Fourth level</a:t>
            </a:r>
          </a:p>
          <a:p>
            <a:pPr lvl="4"/>
            <a:r>
              <a:rPr lang="fr-FR" smtClean="0"/>
              <a:t>Fifth level</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FB749F74-8857-8740-9ADF-0873A41E9021}" type="datetimeFigureOut">
              <a:rPr lang="en-US" smtClean="0"/>
              <a:pPr/>
              <a:t>12/9/2015</a:t>
            </a:fld>
            <a:endParaRPr lang="en-US"/>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en-US"/>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4968D5C-99BB-A34D-BFBB-23C79E756940}" type="slidenum">
              <a:rPr lang="en-US" smtClean="0"/>
              <a:pPr/>
              <a:t>‹N°›</a:t>
            </a:fld>
            <a:endParaRPr lang="en-US"/>
          </a:p>
        </p:txBody>
      </p:sp>
    </p:spTree>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microsoft.com/office/2007/relationships/media" Target="../media/media1.mp4"/><Relationship Id="rId2" Type="http://schemas.openxmlformats.org/officeDocument/2006/relationships/slideLayout" Target="../slideLayouts/slideLayout2.xml"/><Relationship Id="rId1" Type="http://schemas.openxmlformats.org/officeDocument/2006/relationships/video" Target="NULL" TargetMode="Externa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2.xml"/><Relationship Id="rId4" Type="http://schemas.microsoft.com/office/2007/relationships/hdphoto" Target="../media/hdphoto3.wdp"/></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microsoft.com/office/2007/relationships/media" Target="../media/media2.mp4"/><Relationship Id="rId2" Type="http://schemas.openxmlformats.org/officeDocument/2006/relationships/slideLayout" Target="../slideLayouts/slideLayout2.xml"/><Relationship Id="rId1" Type="http://schemas.openxmlformats.org/officeDocument/2006/relationships/video" Target="NULL" TargetMode="External"/><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6239582.jpg"/>
          <p:cNvPicPr>
            <a:picLocks noChangeAspect="1"/>
          </p:cNvPicPr>
          <p:nvPr/>
        </p:nvPicPr>
        <p:blipFill rotWithShape="1">
          <a:blip r:embed="rId2">
            <a:alphaModFix amt="17000"/>
            <a:extLst>
              <a:ext uri="{28A0092B-C50C-407E-A947-70E740481C1C}">
                <a14:useLocalDpi xmlns:a14="http://schemas.microsoft.com/office/drawing/2010/main" xmlns="" val="0"/>
              </a:ext>
            </a:extLst>
          </a:blip>
          <a:srcRect l="17321" r="24719"/>
          <a:stretch/>
        </p:blipFill>
        <p:spPr>
          <a:xfrm>
            <a:off x="-436" y="3273508"/>
            <a:ext cx="9144435" cy="3584492"/>
          </a:xfrm>
          <a:prstGeom prst="rect">
            <a:avLst/>
          </a:prstGeom>
        </p:spPr>
      </p:pic>
      <p:sp>
        <p:nvSpPr>
          <p:cNvPr id="10" name="Rectangle 9"/>
          <p:cNvSpPr/>
          <p:nvPr/>
        </p:nvSpPr>
        <p:spPr>
          <a:xfrm>
            <a:off x="-436" y="1977200"/>
            <a:ext cx="9170094" cy="1073992"/>
          </a:xfrm>
          <a:prstGeom prst="rect">
            <a:avLst/>
          </a:prstGeom>
          <a:gradFill flip="none" rotWithShape="1">
            <a:gsLst>
              <a:gs pos="0">
                <a:schemeClr val="accent4">
                  <a:lumMod val="95000"/>
                  <a:alpha val="33000"/>
                </a:schemeClr>
              </a:gs>
              <a:gs pos="100000">
                <a:schemeClr val="accent4">
                  <a:shade val="82000"/>
                  <a:satMod val="125000"/>
                  <a:lumMod val="74000"/>
                  <a:alpha val="33000"/>
                </a:schemeClr>
              </a:gs>
            </a:gsLst>
            <a:lin ang="5400000" scaled="0"/>
            <a:tileRect/>
          </a:gradFill>
          <a:ln>
            <a:solidFill>
              <a:srgbClr val="FFFFFF"/>
            </a:solidFill>
          </a:ln>
        </p:spPr>
        <p:style>
          <a:lnRef idx="1">
            <a:schemeClr val="accent4"/>
          </a:lnRef>
          <a:fillRef idx="3">
            <a:schemeClr val="accent4"/>
          </a:fillRef>
          <a:effectRef idx="2">
            <a:schemeClr val="accent4"/>
          </a:effectRef>
          <a:fontRef idx="minor">
            <a:schemeClr val="lt1"/>
          </a:fontRef>
        </p:style>
        <p:txBody>
          <a:bodyPr rtlCol="0" anchor="ctr"/>
          <a:lstStyle/>
          <a:p>
            <a:pPr algn="ctr"/>
            <a:endParaRPr lang="en-US">
              <a:ln>
                <a:solidFill>
                  <a:schemeClr val="bg1"/>
                </a:solidFill>
              </a:ln>
            </a:endParaRPr>
          </a:p>
        </p:txBody>
      </p:sp>
      <p:sp>
        <p:nvSpPr>
          <p:cNvPr id="2" name="Title 1"/>
          <p:cNvSpPr>
            <a:spLocks noGrp="1"/>
          </p:cNvSpPr>
          <p:nvPr>
            <p:ph type="title"/>
          </p:nvPr>
        </p:nvSpPr>
        <p:spPr>
          <a:xfrm>
            <a:off x="1000013" y="940628"/>
            <a:ext cx="7302368" cy="2110563"/>
          </a:xfrm>
        </p:spPr>
        <p:txBody>
          <a:bodyPr/>
          <a:lstStyle/>
          <a:p>
            <a:pPr marL="0" indent="0" algn="ctr">
              <a:lnSpc>
                <a:spcPct val="80000"/>
              </a:lnSpc>
              <a:buNone/>
            </a:pPr>
            <a:r>
              <a:rPr lang="fr-FR" sz="2400" dirty="0">
                <a:solidFill>
                  <a:schemeClr val="accent4">
                    <a:lumMod val="50000"/>
                  </a:schemeClr>
                </a:solidFill>
                <a:latin typeface="Times New Roman"/>
                <a:cs typeface="Times New Roman"/>
              </a:rPr>
              <a:t>LP QME EPS 2015/2016</a:t>
            </a:r>
            <a:br>
              <a:rPr lang="fr-FR" sz="2400" dirty="0">
                <a:solidFill>
                  <a:schemeClr val="accent4">
                    <a:lumMod val="50000"/>
                  </a:schemeClr>
                </a:solidFill>
                <a:latin typeface="Times New Roman"/>
                <a:cs typeface="Times New Roman"/>
              </a:rPr>
            </a:br>
            <a:r>
              <a:rPr lang="fr-FR" sz="2400" dirty="0" smtClean="0">
                <a:latin typeface="Times New Roman"/>
                <a:cs typeface="Times New Roman"/>
              </a:rPr>
              <a:t/>
            </a:r>
            <a:br>
              <a:rPr lang="fr-FR" sz="2400" dirty="0" smtClean="0">
                <a:latin typeface="Times New Roman"/>
                <a:cs typeface="Times New Roman"/>
              </a:rPr>
            </a:br>
            <a:r>
              <a:rPr lang="fr-FR" sz="2400" dirty="0" smtClean="0">
                <a:latin typeface="Times New Roman"/>
                <a:cs typeface="Times New Roman"/>
              </a:rPr>
              <a:t>Exposé sur</a:t>
            </a:r>
            <a:r>
              <a:rPr lang="fr-FR" sz="2400" dirty="0" smtClean="0">
                <a:solidFill>
                  <a:schemeClr val="tx1"/>
                </a:solidFill>
                <a:latin typeface="Times New Roman"/>
                <a:cs typeface="Times New Roman"/>
              </a:rPr>
              <a:t/>
            </a:r>
            <a:br>
              <a:rPr lang="fr-FR" sz="2400" dirty="0" smtClean="0">
                <a:solidFill>
                  <a:schemeClr val="tx1"/>
                </a:solidFill>
                <a:latin typeface="Times New Roman"/>
                <a:cs typeface="Times New Roman"/>
              </a:rPr>
            </a:br>
            <a:r>
              <a:rPr lang="fr-FR" sz="2400" dirty="0" smtClean="0">
                <a:solidFill>
                  <a:schemeClr val="tx1"/>
                </a:solidFill>
                <a:latin typeface="Times New Roman"/>
                <a:cs typeface="Times New Roman"/>
              </a:rPr>
              <a:t/>
            </a:r>
            <a:br>
              <a:rPr lang="fr-FR" sz="2400" dirty="0" smtClean="0">
                <a:solidFill>
                  <a:schemeClr val="tx1"/>
                </a:solidFill>
                <a:latin typeface="Times New Roman"/>
                <a:cs typeface="Times New Roman"/>
              </a:rPr>
            </a:br>
            <a:r>
              <a:rPr lang="fr-FR" sz="3200" dirty="0" smtClean="0">
                <a:solidFill>
                  <a:schemeClr val="accent6">
                    <a:lumMod val="50000"/>
                  </a:schemeClr>
                </a:solidFill>
                <a:latin typeface="Times New Roman"/>
                <a:cs typeface="Times New Roman"/>
              </a:rPr>
              <a:t>L’aspect technique et biomécanique </a:t>
            </a:r>
            <a:br>
              <a:rPr lang="fr-FR" sz="3200" dirty="0" smtClean="0">
                <a:solidFill>
                  <a:schemeClr val="accent6">
                    <a:lumMod val="50000"/>
                  </a:schemeClr>
                </a:solidFill>
                <a:latin typeface="Times New Roman"/>
                <a:cs typeface="Times New Roman"/>
              </a:rPr>
            </a:br>
            <a:r>
              <a:rPr lang="fr-FR" sz="3200" dirty="0" smtClean="0">
                <a:solidFill>
                  <a:schemeClr val="accent6">
                    <a:lumMod val="50000"/>
                  </a:schemeClr>
                </a:solidFill>
                <a:latin typeface="Times New Roman"/>
                <a:cs typeface="Times New Roman"/>
              </a:rPr>
              <a:t>de lancer du poids </a:t>
            </a:r>
            <a:r>
              <a:rPr lang="fr-FR" sz="2400" dirty="0" smtClean="0">
                <a:solidFill>
                  <a:schemeClr val="tx1"/>
                </a:solidFill>
                <a:latin typeface="Times New Roman"/>
                <a:cs typeface="Times New Roman"/>
              </a:rPr>
              <a:t/>
            </a:r>
            <a:br>
              <a:rPr lang="fr-FR" sz="2400" dirty="0" smtClean="0">
                <a:solidFill>
                  <a:schemeClr val="tx1"/>
                </a:solidFill>
                <a:latin typeface="Times New Roman"/>
                <a:cs typeface="Times New Roman"/>
              </a:rPr>
            </a:br>
            <a:endParaRPr lang="en-US" sz="2400" dirty="0">
              <a:solidFill>
                <a:schemeClr val="tx1"/>
              </a:solidFill>
            </a:endParaRPr>
          </a:p>
        </p:txBody>
      </p:sp>
      <p:pic>
        <p:nvPicPr>
          <p:cNvPr id="9" name="Picture 4"/>
          <p:cNvPicPr>
            <a:picLocks noChangeAspect="1" noChangeArrowheads="1"/>
          </p:cNvPicPr>
          <p:nvPr/>
        </p:nvPicPr>
        <p:blipFill>
          <a:blip r:embed="rId3">
            <a:clrChange>
              <a:clrFrom>
                <a:srgbClr val="FEFEFE"/>
              </a:clrFrom>
              <a:clrTo>
                <a:srgbClr val="FEFEFE">
                  <a:alpha val="0"/>
                </a:srgbClr>
              </a:clrTo>
            </a:clrChange>
            <a:alphaModFix/>
            <a:extLst>
              <a:ext uri="{28A0092B-C50C-407E-A947-70E740481C1C}">
                <a14:useLocalDpi xmlns:a14="http://schemas.microsoft.com/office/drawing/2010/main" xmlns="" val="0"/>
              </a:ext>
            </a:extLst>
          </a:blip>
          <a:srcRect/>
          <a:stretch>
            <a:fillRect/>
          </a:stretch>
        </p:blipFill>
        <p:spPr bwMode="auto">
          <a:xfrm>
            <a:off x="7537277" y="53599"/>
            <a:ext cx="1454092" cy="1416323"/>
          </a:xfrm>
          <a:prstGeom prst="rect">
            <a:avLst/>
          </a:prstGeom>
          <a:noFill/>
          <a:ln w="9525">
            <a:no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8" name="Rectangle 17"/>
          <p:cNvSpPr/>
          <p:nvPr/>
        </p:nvSpPr>
        <p:spPr>
          <a:xfrm>
            <a:off x="731838" y="4985645"/>
            <a:ext cx="2154055" cy="1477328"/>
          </a:xfrm>
          <a:prstGeom prst="rect">
            <a:avLst/>
          </a:prstGeom>
        </p:spPr>
        <p:txBody>
          <a:bodyPr wrap="none">
            <a:spAutoFit/>
          </a:bodyPr>
          <a:lstStyle/>
          <a:p>
            <a:r>
              <a:rPr lang="fr-FR" b="1" dirty="0">
                <a:solidFill>
                  <a:srgbClr val="A50021"/>
                </a:solidFill>
                <a:uFill>
                  <a:solidFill>
                    <a:schemeClr val="accent1"/>
                  </a:solidFill>
                </a:uFill>
                <a:latin typeface="Times New Roman"/>
                <a:cs typeface="Times New Roman"/>
              </a:rPr>
              <a:t> </a:t>
            </a:r>
            <a:r>
              <a:rPr lang="fr-FR" b="1" dirty="0">
                <a:uFill>
                  <a:solidFill>
                    <a:schemeClr val="accent1"/>
                  </a:solidFill>
                </a:uFill>
                <a:latin typeface="Times New Roman"/>
                <a:cs typeface="Times New Roman"/>
              </a:rPr>
              <a:t>Réalisé par</a:t>
            </a:r>
            <a:r>
              <a:rPr lang="fr-FR" b="1" dirty="0" smtClean="0">
                <a:uFill>
                  <a:solidFill>
                    <a:schemeClr val="accent1"/>
                  </a:solidFill>
                </a:uFill>
                <a:latin typeface="Times New Roman"/>
                <a:cs typeface="Times New Roman"/>
              </a:rPr>
              <a:t>:</a:t>
            </a:r>
          </a:p>
          <a:p>
            <a:endParaRPr lang="fr-FR" b="1" dirty="0" smtClean="0">
              <a:uFill>
                <a:solidFill>
                  <a:schemeClr val="accent1"/>
                </a:solidFill>
              </a:uFill>
              <a:latin typeface="Times New Roman"/>
              <a:cs typeface="Times New Roman"/>
            </a:endParaRPr>
          </a:p>
          <a:p>
            <a:r>
              <a:rPr lang="fr-FR" i="1" dirty="0" smtClean="0">
                <a:uFill>
                  <a:solidFill>
                    <a:schemeClr val="accent1"/>
                  </a:solidFill>
                </a:uFill>
                <a:latin typeface="Times New Roman"/>
                <a:cs typeface="Times New Roman"/>
              </a:rPr>
              <a:t>ER-RAJI </a:t>
            </a:r>
            <a:r>
              <a:rPr lang="fr-FR" i="1" dirty="0">
                <a:uFill>
                  <a:solidFill>
                    <a:schemeClr val="accent1"/>
                  </a:solidFill>
                </a:uFill>
                <a:latin typeface="Times New Roman"/>
                <a:cs typeface="Times New Roman"/>
              </a:rPr>
              <a:t>Mohammed</a:t>
            </a:r>
            <a:endParaRPr lang="fr-FR" i="1" dirty="0" smtClean="0">
              <a:uFill>
                <a:solidFill>
                  <a:schemeClr val="accent1"/>
                </a:solidFill>
              </a:uFill>
              <a:latin typeface="Times New Roman"/>
              <a:cs typeface="Times New Roman"/>
            </a:endParaRPr>
          </a:p>
          <a:p>
            <a:r>
              <a:rPr lang="fr-FR" i="1" dirty="0" smtClean="0">
                <a:uFill>
                  <a:solidFill>
                    <a:schemeClr val="accent1"/>
                  </a:solidFill>
                </a:uFill>
                <a:latin typeface="Times New Roman"/>
                <a:cs typeface="Times New Roman"/>
              </a:rPr>
              <a:t>ISMAILI Youness</a:t>
            </a:r>
          </a:p>
          <a:p>
            <a:r>
              <a:rPr lang="fr-FR" i="1" dirty="0" smtClean="0">
                <a:uFill>
                  <a:solidFill>
                    <a:schemeClr val="accent1"/>
                  </a:solidFill>
                </a:uFill>
                <a:latin typeface="Times New Roman"/>
                <a:cs typeface="Times New Roman"/>
              </a:rPr>
              <a:t>LAKHAL Hamid</a:t>
            </a:r>
            <a:r>
              <a:rPr lang="fr-FR" b="1" dirty="0" smtClean="0">
                <a:uFill>
                  <a:solidFill>
                    <a:schemeClr val="accent1"/>
                  </a:solidFill>
                </a:uFill>
                <a:latin typeface="Times New Roman"/>
                <a:cs typeface="Times New Roman"/>
              </a:rPr>
              <a:t>	</a:t>
            </a:r>
            <a:endParaRPr lang="en-US" dirty="0">
              <a:latin typeface="Times New Roman"/>
              <a:cs typeface="Times New Roman"/>
            </a:endParaRPr>
          </a:p>
        </p:txBody>
      </p:sp>
      <p:sp>
        <p:nvSpPr>
          <p:cNvPr id="19" name="Rectangle 18"/>
          <p:cNvSpPr/>
          <p:nvPr/>
        </p:nvSpPr>
        <p:spPr>
          <a:xfrm>
            <a:off x="6343075" y="4985645"/>
            <a:ext cx="2648294" cy="1200329"/>
          </a:xfrm>
          <a:prstGeom prst="rect">
            <a:avLst/>
          </a:prstGeom>
        </p:spPr>
        <p:txBody>
          <a:bodyPr wrap="none">
            <a:spAutoFit/>
          </a:bodyPr>
          <a:lstStyle/>
          <a:p>
            <a:r>
              <a:rPr lang="fr-FR" b="1" dirty="0">
                <a:solidFill>
                  <a:srgbClr val="A50021"/>
                </a:solidFill>
                <a:uFill>
                  <a:solidFill>
                    <a:schemeClr val="accent1"/>
                  </a:solidFill>
                </a:uFill>
                <a:latin typeface="Times New Roman"/>
                <a:cs typeface="Times New Roman"/>
              </a:rPr>
              <a:t> </a:t>
            </a:r>
            <a:r>
              <a:rPr lang="fr-FR" b="1" dirty="0" smtClean="0">
                <a:uFill>
                  <a:solidFill>
                    <a:schemeClr val="accent1"/>
                  </a:solidFill>
                </a:uFill>
                <a:latin typeface="Times New Roman"/>
                <a:cs typeface="Times New Roman"/>
              </a:rPr>
              <a:t>Encadré </a:t>
            </a:r>
            <a:r>
              <a:rPr lang="fr-FR" b="1" dirty="0">
                <a:uFill>
                  <a:solidFill>
                    <a:schemeClr val="accent1"/>
                  </a:solidFill>
                </a:uFill>
                <a:latin typeface="Times New Roman"/>
                <a:cs typeface="Times New Roman"/>
              </a:rPr>
              <a:t>par</a:t>
            </a:r>
            <a:r>
              <a:rPr lang="fr-FR" b="1" dirty="0" smtClean="0">
                <a:uFill>
                  <a:solidFill>
                    <a:schemeClr val="accent1"/>
                  </a:solidFill>
                </a:uFill>
                <a:latin typeface="Times New Roman"/>
                <a:cs typeface="Times New Roman"/>
              </a:rPr>
              <a:t>:</a:t>
            </a:r>
          </a:p>
          <a:p>
            <a:endParaRPr lang="fr-FR" b="1" dirty="0" smtClean="0">
              <a:uFill>
                <a:solidFill>
                  <a:schemeClr val="accent1"/>
                </a:solidFill>
              </a:uFill>
              <a:latin typeface="Times New Roman"/>
              <a:cs typeface="Times New Roman"/>
            </a:endParaRPr>
          </a:p>
          <a:p>
            <a:r>
              <a:rPr lang="fr-FR" i="1" dirty="0" smtClean="0">
                <a:uFill>
                  <a:solidFill>
                    <a:schemeClr val="accent1"/>
                  </a:solidFill>
                </a:uFill>
                <a:latin typeface="Times New Roman"/>
                <a:cs typeface="Times New Roman"/>
              </a:rPr>
              <a:t>Pr. BAKALI HADJI </a:t>
            </a:r>
            <a:r>
              <a:rPr lang="fr-FR" i="1" dirty="0">
                <a:uFill>
                  <a:solidFill>
                    <a:schemeClr val="accent1"/>
                  </a:solidFill>
                </a:uFill>
                <a:latin typeface="Times New Roman"/>
                <a:cs typeface="Times New Roman"/>
              </a:rPr>
              <a:t>N</a:t>
            </a:r>
            <a:r>
              <a:rPr lang="fr-FR" i="1" dirty="0" smtClean="0">
                <a:uFill>
                  <a:solidFill>
                    <a:schemeClr val="accent1"/>
                  </a:solidFill>
                </a:uFill>
                <a:latin typeface="Times New Roman"/>
                <a:cs typeface="Times New Roman"/>
              </a:rPr>
              <a:t>idal</a:t>
            </a:r>
            <a:r>
              <a:rPr lang="fr-FR" b="1" dirty="0" smtClean="0">
                <a:uFill>
                  <a:solidFill>
                    <a:schemeClr val="accent1"/>
                  </a:solidFill>
                </a:uFill>
                <a:latin typeface="Times New Roman"/>
                <a:cs typeface="Times New Roman"/>
              </a:rPr>
              <a:t>	</a:t>
            </a:r>
            <a:endParaRPr lang="en-US" dirty="0">
              <a:latin typeface="Times New Roman"/>
              <a:cs typeface="Times New Roman"/>
            </a:endParaRPr>
          </a:p>
        </p:txBody>
      </p:sp>
      <p:sp>
        <p:nvSpPr>
          <p:cNvPr id="20" name="Rectangle 19"/>
          <p:cNvSpPr/>
          <p:nvPr/>
        </p:nvSpPr>
        <p:spPr>
          <a:xfrm>
            <a:off x="4226685" y="1276281"/>
            <a:ext cx="184666" cy="369332"/>
          </a:xfrm>
          <a:prstGeom prst="rect">
            <a:avLst/>
          </a:prstGeom>
        </p:spPr>
        <p:txBody>
          <a:bodyPr wrap="none">
            <a:spAutoFit/>
          </a:bodyPr>
          <a:lstStyle/>
          <a:p>
            <a:pPr algn="ctr">
              <a:defRPr/>
            </a:pPr>
            <a:endParaRPr lang="fr-FR" b="1" dirty="0">
              <a:solidFill>
                <a:schemeClr val="accent4">
                  <a:lumMod val="50000"/>
                </a:schemeClr>
              </a:solidFill>
              <a:latin typeface="Times New Roman"/>
              <a:cs typeface="Times New Roman"/>
            </a:endParaRPr>
          </a:p>
        </p:txBody>
      </p:sp>
      <p:sp>
        <p:nvSpPr>
          <p:cNvPr id="11" name="Rectangle 10"/>
          <p:cNvSpPr/>
          <p:nvPr/>
        </p:nvSpPr>
        <p:spPr>
          <a:xfrm>
            <a:off x="12829" y="3051192"/>
            <a:ext cx="9169658" cy="222316"/>
          </a:xfrm>
          <a:prstGeom prst="rect">
            <a:avLst/>
          </a:prstGeom>
          <a:gradFill flip="none" rotWithShape="1">
            <a:gsLst>
              <a:gs pos="0">
                <a:schemeClr val="accent4">
                  <a:lumMod val="95000"/>
                  <a:alpha val="17000"/>
                </a:schemeClr>
              </a:gs>
              <a:gs pos="100000">
                <a:schemeClr val="accent4">
                  <a:shade val="82000"/>
                  <a:satMod val="125000"/>
                  <a:lumMod val="74000"/>
                  <a:alpha val="17000"/>
                </a:schemeClr>
              </a:gs>
            </a:gsLst>
            <a:lin ang="5400000" scaled="0"/>
            <a:tileRect/>
          </a:gradFill>
          <a:ln>
            <a:noFill/>
          </a:ln>
          <a:effectLst>
            <a:outerShdw blurRad="40005" dist="22984" dir="5400000" rotWithShape="0">
              <a:srgbClr val="000000">
                <a:alpha val="45000"/>
              </a:srgbClr>
            </a:outerShdw>
            <a:reflection blurRad="6350" stA="52000" endA="300" endPos="35000" dir="5400000" sy="-100000" algn="bl" rotWithShape="0"/>
          </a:effectLst>
        </p:spPr>
        <p:style>
          <a:lnRef idx="1">
            <a:schemeClr val="accent4"/>
          </a:lnRef>
          <a:fillRef idx="3">
            <a:schemeClr val="accent4"/>
          </a:fillRef>
          <a:effectRef idx="2">
            <a:schemeClr val="accent4"/>
          </a:effectRef>
          <a:fontRef idx="minor">
            <a:schemeClr val="lt1"/>
          </a:fontRef>
        </p:style>
        <p:txBody>
          <a:bodyPr rtlCol="0" anchor="ctr"/>
          <a:lstStyle/>
          <a:p>
            <a:pPr algn="ctr"/>
            <a:endParaRPr 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13" name="Picture 12" descr="129.png"/>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55781" y="-130939"/>
            <a:ext cx="1705542" cy="2055596"/>
          </a:xfrm>
          <a:prstGeom prst="rect">
            <a:avLst/>
          </a:prstGeom>
        </p:spPr>
      </p:pic>
    </p:spTree>
    <p:extLst>
      <p:ext uri="{BB962C8B-B14F-4D97-AF65-F5344CB8AC3E}">
        <p14:creationId xmlns:p14="http://schemas.microsoft.com/office/powerpoint/2010/main" xmlns="" val="63362838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3400" y="3626808"/>
            <a:ext cx="8077200" cy="697114"/>
          </a:xfrm>
          <a:prstGeom prst="rect">
            <a:avLst/>
          </a:prstGeom>
        </p:spPr>
        <p:txBody>
          <a:bodyPr wrap="square">
            <a:spAutoFit/>
          </a:bodyPr>
          <a:lstStyle/>
          <a:p>
            <a:pPr algn="just">
              <a:lnSpc>
                <a:spcPct val="110000"/>
              </a:lnSpc>
            </a:pPr>
            <a:r>
              <a:rPr lang="fr-CA" dirty="0" smtClean="0">
                <a:latin typeface="Times New Roman"/>
                <a:cs typeface="Times New Roman"/>
              </a:rPr>
              <a:t>	3) Une fois que le corps est complètement redressé, le poids est propulsé par l'extension du bras droit et la poussée des doigts. </a:t>
            </a:r>
          </a:p>
        </p:txBody>
      </p:sp>
      <p:sp>
        <p:nvSpPr>
          <p:cNvPr id="6" name="TextBox 5"/>
          <p:cNvSpPr txBox="1"/>
          <p:nvPr/>
        </p:nvSpPr>
        <p:spPr>
          <a:xfrm>
            <a:off x="663965" y="208165"/>
            <a:ext cx="1622409" cy="400110"/>
          </a:xfrm>
          <a:prstGeom prst="rect">
            <a:avLst/>
          </a:prstGeom>
          <a:noFill/>
        </p:spPr>
        <p:txBody>
          <a:bodyPr wrap="none" rtlCol="0">
            <a:spAutoFit/>
          </a:bodyPr>
          <a:lstStyle/>
          <a:p>
            <a:r>
              <a:rPr lang="en-US" sz="2000" b="1" dirty="0" smtClean="0">
                <a:latin typeface="Times New Roman"/>
                <a:cs typeface="Times New Roman"/>
              </a:rPr>
              <a:t>4.	La finale</a:t>
            </a:r>
            <a:endParaRPr lang="en-US" sz="2000" b="1" dirty="0">
              <a:latin typeface="Times New Roman"/>
              <a:cs typeface="Times New Roman"/>
            </a:endParaRPr>
          </a:p>
        </p:txBody>
      </p:sp>
      <p:pic>
        <p:nvPicPr>
          <p:cNvPr id="14" name="Picture 13" descr="Capture d’écran 2015-11-04 à 12.18.02.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949564" y="4506949"/>
            <a:ext cx="7204813" cy="223531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cxnSp>
        <p:nvCxnSpPr>
          <p:cNvPr id="3" name="Straight Arrow Connector 2"/>
          <p:cNvCxnSpPr/>
          <p:nvPr/>
        </p:nvCxnSpPr>
        <p:spPr>
          <a:xfrm>
            <a:off x="2919908" y="5400935"/>
            <a:ext cx="0" cy="46293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8" name="Straight Arrow Connector 7"/>
          <p:cNvCxnSpPr/>
          <p:nvPr/>
        </p:nvCxnSpPr>
        <p:spPr>
          <a:xfrm>
            <a:off x="3845732" y="5662079"/>
            <a:ext cx="273000" cy="36797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flipH="1">
            <a:off x="4864609" y="4843036"/>
            <a:ext cx="239295" cy="27110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flipV="1">
            <a:off x="7606474" y="4653113"/>
            <a:ext cx="263034" cy="18992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 name="Rectangle 1"/>
          <p:cNvSpPr/>
          <p:nvPr/>
        </p:nvSpPr>
        <p:spPr>
          <a:xfrm>
            <a:off x="531904" y="707845"/>
            <a:ext cx="8078696" cy="1200329"/>
          </a:xfrm>
          <a:prstGeom prst="rect">
            <a:avLst/>
          </a:prstGeom>
        </p:spPr>
        <p:txBody>
          <a:bodyPr wrap="square">
            <a:spAutoFit/>
          </a:bodyPr>
          <a:lstStyle/>
          <a:p>
            <a:r>
              <a:rPr lang="fr-CA" dirty="0" smtClean="0">
                <a:latin typeface="Times New Roman"/>
                <a:cs typeface="Times New Roman"/>
              </a:rPr>
              <a:t>	c’est </a:t>
            </a:r>
            <a:r>
              <a:rPr lang="fr-CA" dirty="0">
                <a:latin typeface="Times New Roman"/>
                <a:cs typeface="Times New Roman"/>
              </a:rPr>
              <a:t>une action rapide et dynamique, cette action commence avec une extension nette des deux jambes et une rotation du tronc qui est déclenchée par la jambe droite. Dans ce mouvement, la succession des actions est importante: Jambe droite – Hanche droite – Tronc. </a:t>
            </a:r>
            <a:endParaRPr lang="en-US" dirty="0"/>
          </a:p>
        </p:txBody>
      </p:sp>
      <p:sp>
        <p:nvSpPr>
          <p:cNvPr id="5" name="Rectangle 4"/>
          <p:cNvSpPr/>
          <p:nvPr/>
        </p:nvSpPr>
        <p:spPr>
          <a:xfrm>
            <a:off x="533400" y="1908174"/>
            <a:ext cx="8205108" cy="697114"/>
          </a:xfrm>
          <a:prstGeom prst="rect">
            <a:avLst/>
          </a:prstGeom>
        </p:spPr>
        <p:txBody>
          <a:bodyPr wrap="square">
            <a:spAutoFit/>
          </a:bodyPr>
          <a:lstStyle/>
          <a:p>
            <a:pPr algn="just">
              <a:lnSpc>
                <a:spcPct val="110000"/>
              </a:lnSpc>
            </a:pPr>
            <a:r>
              <a:rPr lang="fr-CA" dirty="0" smtClean="0">
                <a:latin typeface="Times New Roman"/>
                <a:cs typeface="Times New Roman"/>
              </a:rPr>
              <a:t>	1</a:t>
            </a:r>
            <a:r>
              <a:rPr lang="fr-CA" dirty="0">
                <a:latin typeface="Times New Roman"/>
                <a:cs typeface="Times New Roman"/>
              </a:rPr>
              <a:t>) le côté gauche du corps est fixé il constitue un pivot autour duquel le côté droit va pouvoir tourner. </a:t>
            </a:r>
          </a:p>
        </p:txBody>
      </p:sp>
      <p:sp>
        <p:nvSpPr>
          <p:cNvPr id="7" name="Rectangle 6"/>
          <p:cNvSpPr/>
          <p:nvPr/>
        </p:nvSpPr>
        <p:spPr>
          <a:xfrm>
            <a:off x="531904" y="2624845"/>
            <a:ext cx="8078696" cy="1001813"/>
          </a:xfrm>
          <a:prstGeom prst="rect">
            <a:avLst/>
          </a:prstGeom>
        </p:spPr>
        <p:txBody>
          <a:bodyPr wrap="square">
            <a:spAutoFit/>
          </a:bodyPr>
          <a:lstStyle/>
          <a:p>
            <a:pPr algn="just">
              <a:lnSpc>
                <a:spcPct val="110000"/>
              </a:lnSpc>
            </a:pPr>
            <a:r>
              <a:rPr lang="fr-CA" dirty="0" smtClean="0">
                <a:latin typeface="Times New Roman"/>
                <a:cs typeface="Times New Roman"/>
              </a:rPr>
              <a:t>	2</a:t>
            </a:r>
            <a:r>
              <a:rPr lang="fr-CA" dirty="0">
                <a:latin typeface="Times New Roman"/>
                <a:cs typeface="Times New Roman"/>
              </a:rPr>
              <a:t>) La jambe droite est légèrement fléchie et pousse vers l'avant et le haut. Le redressement du corps est complété par l'action du bras gauche qui s'ouvre vers l'arrière.</a:t>
            </a:r>
          </a:p>
        </p:txBody>
      </p:sp>
    </p:spTree>
    <p:extLst>
      <p:ext uri="{BB962C8B-B14F-4D97-AF65-F5344CB8AC3E}">
        <p14:creationId xmlns:p14="http://schemas.microsoft.com/office/powerpoint/2010/main" xmlns="" val="2717758647"/>
      </p:ext>
    </p:extLst>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randombar(horizontal)">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randombar(horizontal)">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randombar(horizontal)">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randombar(horizontal)">
                                      <p:cBhvr>
                                        <p:cTn id="30" dur="5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randombar(horizontal)">
                                      <p:cBhvr>
                                        <p:cTn id="35" dur="500"/>
                                        <p:tgtEl>
                                          <p:spTgt spid="12"/>
                                        </p:tgtEl>
                                      </p:cBhvr>
                                    </p:animEffect>
                                  </p:childTnLst>
                                </p:cTn>
                              </p:par>
                            </p:childTnLst>
                          </p:cTn>
                        </p:par>
                      </p:childTnLst>
                    </p:cTn>
                  </p:par>
                  <p:par>
                    <p:cTn id="36" fill="hold">
                      <p:stCondLst>
                        <p:cond delay="indefinite"/>
                      </p:stCondLst>
                      <p:childTnLst>
                        <p:par>
                          <p:cTn id="37" fill="hold">
                            <p:stCondLst>
                              <p:cond delay="0"/>
                            </p:stCondLst>
                            <p:childTnLst>
                              <p:par>
                                <p:cTn id="38" presetID="14" presetClass="entr" presetSubtype="10" fill="hold" grpId="0" nodeType="click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randombar(horizontal)">
                                      <p:cBhvr>
                                        <p:cTn id="40" dur="500"/>
                                        <p:tgtEl>
                                          <p:spTgt spid="4"/>
                                        </p:tgtEl>
                                      </p:cBhvr>
                                    </p:animEffect>
                                  </p:childTnLst>
                                </p:cTn>
                              </p:par>
                            </p:childTnLst>
                          </p:cTn>
                        </p:par>
                      </p:childTnLst>
                    </p:cTn>
                  </p:par>
                  <p:par>
                    <p:cTn id="41" fill="hold">
                      <p:stCondLst>
                        <p:cond delay="indefinite"/>
                      </p:stCondLst>
                      <p:childTnLst>
                        <p:par>
                          <p:cTn id="42" fill="hold">
                            <p:stCondLst>
                              <p:cond delay="0"/>
                            </p:stCondLst>
                            <p:childTnLst>
                              <p:par>
                                <p:cTn id="43" presetID="14" presetClass="entr" presetSubtype="10" fill="hold" nodeType="click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randombar(horizontal)">
                                      <p:cBhvr>
                                        <p:cTn id="4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P spid="5"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3652" y="1033188"/>
            <a:ext cx="8207036" cy="2092881"/>
          </a:xfrm>
          <a:prstGeom prst="rect">
            <a:avLst/>
          </a:prstGeom>
        </p:spPr>
        <p:txBody>
          <a:bodyPr wrap="square">
            <a:spAutoFit/>
          </a:bodyPr>
          <a:lstStyle/>
          <a:p>
            <a:pPr lvl="1" algn="just">
              <a:lnSpc>
                <a:spcPct val="130000"/>
              </a:lnSpc>
            </a:pPr>
            <a:r>
              <a:rPr lang="fr-FR" sz="2000" dirty="0" smtClean="0">
                <a:latin typeface="Times New Roman"/>
                <a:cs typeface="Times New Roman"/>
              </a:rPr>
              <a:t>	Après le lancer, la reprise d'équilibre s'effectue grâce à un changement de pied . </a:t>
            </a:r>
          </a:p>
          <a:p>
            <a:pPr lvl="1" algn="just">
              <a:lnSpc>
                <a:spcPct val="130000"/>
              </a:lnSpc>
            </a:pPr>
            <a:r>
              <a:rPr lang="fr-FR" sz="2000" dirty="0">
                <a:latin typeface="Times New Roman"/>
                <a:cs typeface="Times New Roman"/>
              </a:rPr>
              <a:t>	</a:t>
            </a:r>
            <a:r>
              <a:rPr lang="fr-FR" sz="2000" dirty="0" smtClean="0">
                <a:latin typeface="Times New Roman"/>
                <a:cs typeface="Times New Roman"/>
              </a:rPr>
              <a:t>Le mouvement vers l'avant du corps est absorbé par la jambe droite tandis que la jambe gauche est renvoyée en arrière et que le haut du corps s'abaisse pour ne pas expulser a l’ extérieur.</a:t>
            </a:r>
            <a:endParaRPr lang="fr-FR" sz="2000" dirty="0">
              <a:latin typeface="Times New Roman"/>
              <a:cs typeface="Times New Roman"/>
            </a:endParaRPr>
          </a:p>
        </p:txBody>
      </p:sp>
      <p:sp>
        <p:nvSpPr>
          <p:cNvPr id="5" name="Rectangle 4"/>
          <p:cNvSpPr/>
          <p:nvPr/>
        </p:nvSpPr>
        <p:spPr>
          <a:xfrm>
            <a:off x="658836" y="209427"/>
            <a:ext cx="3031599" cy="400110"/>
          </a:xfrm>
          <a:prstGeom prst="rect">
            <a:avLst/>
          </a:prstGeom>
        </p:spPr>
        <p:txBody>
          <a:bodyPr wrap="none">
            <a:spAutoFit/>
          </a:bodyPr>
          <a:lstStyle/>
          <a:p>
            <a:r>
              <a:rPr lang="fr-FR" sz="2000" b="1" dirty="0" smtClean="0">
                <a:latin typeface="Times New Roman"/>
                <a:cs typeface="Times New Roman"/>
              </a:rPr>
              <a:t>5.	La reprise d'équilibre </a:t>
            </a:r>
            <a:endParaRPr lang="fr-FR" sz="2000" b="1" dirty="0">
              <a:latin typeface="Times New Roman"/>
              <a:cs typeface="Times New Roman"/>
            </a:endParaRPr>
          </a:p>
        </p:txBody>
      </p:sp>
      <p:pic>
        <p:nvPicPr>
          <p:cNvPr id="6" name="Picture 5" descr="Capture d’écran 2015-11-04 à 12.24.35.png"/>
          <p:cNvPicPr>
            <a:picLocks noChangeAspect="1"/>
          </p:cNvPicPr>
          <p:nvPr/>
        </p:nvPicPr>
        <p:blipFill>
          <a:blip r:embed="rId2">
            <a:alphaModFix amt="83000"/>
            <a:extLst>
              <a:ext uri="{28A0092B-C50C-407E-A947-70E740481C1C}">
                <a14:useLocalDpi xmlns:a14="http://schemas.microsoft.com/office/drawing/2010/main" xmlns="" val="0"/>
              </a:ext>
            </a:extLst>
          </a:blip>
          <a:stretch>
            <a:fillRect/>
          </a:stretch>
        </p:blipFill>
        <p:spPr>
          <a:xfrm>
            <a:off x="2350167" y="3278299"/>
            <a:ext cx="4212749" cy="325938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cxnSp>
        <p:nvCxnSpPr>
          <p:cNvPr id="7" name="Straight Arrow Connector 6"/>
          <p:cNvCxnSpPr/>
          <p:nvPr/>
        </p:nvCxnSpPr>
        <p:spPr>
          <a:xfrm>
            <a:off x="2837076" y="6160627"/>
            <a:ext cx="2100654"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8" name="Straight Arrow Connector 7"/>
          <p:cNvCxnSpPr/>
          <p:nvPr/>
        </p:nvCxnSpPr>
        <p:spPr>
          <a:xfrm flipV="1">
            <a:off x="3608341" y="5590859"/>
            <a:ext cx="759651" cy="30671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153571091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par>
                                <p:cTn id="13" presetID="14" presetClass="entr" presetSubtype="1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8" presetClass="entr" presetSubtype="12"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strips(downLeft)">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ntr" presetSubtype="12"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strips(downLeft)">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4">
                                            <p:txEl>
                                              <p:pRg st="1" end="1"/>
                                            </p:txEl>
                                          </p:spTgt>
                                        </p:tgtEl>
                                        <p:attrNameLst>
                                          <p:attrName>style.visibility</p:attrName>
                                        </p:attrNameLst>
                                      </p:cBhvr>
                                      <p:to>
                                        <p:strVal val="visible"/>
                                      </p:to>
                                    </p:set>
                                    <p:animEffect transition="in" filter="blinds(horizontal)">
                                      <p:cBhvr>
                                        <p:cTn id="30"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estes de l'athlétisme - le lancer du poids - YouTube.mp4">
            <a:hlinkClick r:id="" action="ppaction://media"/>
          </p:cNvPr>
          <p:cNvPicPr>
            <a:picLocks noChangeAspect="1"/>
          </p:cNvPicPr>
          <p:nvPr>
            <a:videoFile r:link="rId1"/>
            <p:extLst>
              <p:ext uri="{DAA4B4D4-6D71-4841-9C94-3DE7FCFB9230}">
                <p14:media xmlns:p14="http://schemas.microsoft.com/office/powerpoint/2010/main" xmlns="" r:embed="rId3"/>
              </p:ext>
            </p:extLst>
          </p:nvPr>
        </p:nvPicPr>
        <p:blipFill>
          <a:blip r:embed="rId4"/>
          <a:stretch>
            <a:fillRect/>
          </a:stretch>
        </p:blipFill>
        <p:spPr>
          <a:xfrm>
            <a:off x="356719" y="1344523"/>
            <a:ext cx="8487616" cy="4774284"/>
          </a:xfrm>
          <a:prstGeom prst="rect">
            <a:avLst/>
          </a:prstGeom>
        </p:spPr>
      </p:pic>
      <p:sp>
        <p:nvSpPr>
          <p:cNvPr id="2" name="Rectangle 1"/>
          <p:cNvSpPr/>
          <p:nvPr/>
        </p:nvSpPr>
        <p:spPr>
          <a:xfrm>
            <a:off x="2898175" y="534216"/>
            <a:ext cx="3570484" cy="430887"/>
          </a:xfrm>
          <a:prstGeom prst="rect">
            <a:avLst/>
          </a:prstGeom>
        </p:spPr>
        <p:txBody>
          <a:bodyPr wrap="none">
            <a:spAutoFit/>
          </a:bodyPr>
          <a:lstStyle/>
          <a:p>
            <a:pPr algn="just"/>
            <a:r>
              <a:rPr lang="fr-FR" sz="2200" b="1" dirty="0">
                <a:latin typeface="Times New Roman"/>
                <a:cs typeface="Times New Roman"/>
              </a:rPr>
              <a:t> </a:t>
            </a:r>
            <a:r>
              <a:rPr lang="fr-FR" sz="2200" b="1" dirty="0" smtClean="0">
                <a:latin typeface="Times New Roman"/>
                <a:cs typeface="Times New Roman"/>
              </a:rPr>
              <a:t>La </a:t>
            </a:r>
            <a:r>
              <a:rPr lang="fr-FR" sz="2200" b="1" dirty="0">
                <a:latin typeface="Times New Roman"/>
                <a:cs typeface="Times New Roman"/>
              </a:rPr>
              <a:t>technique en </a:t>
            </a:r>
            <a:r>
              <a:rPr lang="fr-FR" sz="2200" b="1" dirty="0" smtClean="0">
                <a:latin typeface="Times New Roman"/>
                <a:cs typeface="Times New Roman"/>
              </a:rPr>
              <a:t>translation</a:t>
            </a:r>
            <a:endParaRPr lang="fr-FR" sz="2200" b="1" dirty="0">
              <a:latin typeface="Times New Roman"/>
              <a:cs typeface="Times New Roman"/>
            </a:endParaRPr>
          </a:p>
        </p:txBody>
      </p:sp>
    </p:spTree>
    <p:extLst>
      <p:ext uri="{BB962C8B-B14F-4D97-AF65-F5344CB8AC3E}">
        <p14:creationId xmlns:p14="http://schemas.microsoft.com/office/powerpoint/2010/main" xmlns="" val="420249010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79744" y="202925"/>
            <a:ext cx="6964241" cy="461665"/>
          </a:xfrm>
          <a:prstGeom prst="rect">
            <a:avLst/>
          </a:prstGeom>
        </p:spPr>
        <p:txBody>
          <a:bodyPr wrap="square">
            <a:spAutoFit/>
          </a:bodyPr>
          <a:lstStyle/>
          <a:p>
            <a:r>
              <a:rPr lang="fr-FR" sz="2400" b="1" dirty="0">
                <a:latin typeface="Times New Roman"/>
                <a:cs typeface="Times New Roman"/>
              </a:rPr>
              <a:t> II</a:t>
            </a:r>
            <a:r>
              <a:rPr lang="fr-FR" sz="2400" b="1" dirty="0" smtClean="0">
                <a:latin typeface="Times New Roman"/>
                <a:cs typeface="Times New Roman"/>
              </a:rPr>
              <a:t>-2.	 La </a:t>
            </a:r>
            <a:r>
              <a:rPr lang="fr-FR" sz="2400" b="1" dirty="0">
                <a:latin typeface="Times New Roman"/>
                <a:cs typeface="Times New Roman"/>
              </a:rPr>
              <a:t>technique en </a:t>
            </a:r>
            <a:r>
              <a:rPr lang="fr-FR" sz="2400" b="1" dirty="0" smtClean="0">
                <a:latin typeface="Times New Roman"/>
                <a:cs typeface="Times New Roman"/>
              </a:rPr>
              <a:t>Rotation (Barychnikov) </a:t>
            </a:r>
            <a:endParaRPr lang="fr-FR" sz="2400" b="1" dirty="0">
              <a:latin typeface="Times New Roman"/>
              <a:cs typeface="Times New Roman"/>
            </a:endParaRPr>
          </a:p>
        </p:txBody>
      </p:sp>
      <p:sp>
        <p:nvSpPr>
          <p:cNvPr id="6" name="Rectangle 5"/>
          <p:cNvSpPr/>
          <p:nvPr/>
        </p:nvSpPr>
        <p:spPr>
          <a:xfrm>
            <a:off x="536327" y="1490419"/>
            <a:ext cx="7653658" cy="2877711"/>
          </a:xfrm>
          <a:prstGeom prst="rect">
            <a:avLst/>
          </a:prstGeom>
        </p:spPr>
        <p:txBody>
          <a:bodyPr wrap="square">
            <a:spAutoFit/>
          </a:bodyPr>
          <a:lstStyle/>
          <a:p>
            <a:pPr algn="just">
              <a:lnSpc>
                <a:spcPct val="130000"/>
              </a:lnSpc>
            </a:pPr>
            <a:r>
              <a:rPr lang="fr-FR" dirty="0">
                <a:latin typeface="Times New Roman"/>
                <a:cs typeface="Times New Roman"/>
              </a:rPr>
              <a:t>	</a:t>
            </a:r>
            <a:r>
              <a:rPr lang="fr-FR" sz="2000" dirty="0" smtClean="0">
                <a:latin typeface="Times New Roman"/>
                <a:cs typeface="Times New Roman"/>
              </a:rPr>
              <a:t>Cette technique comprend </a:t>
            </a:r>
            <a:r>
              <a:rPr lang="fr-FR" sz="2000" dirty="0">
                <a:latin typeface="Times New Roman"/>
                <a:cs typeface="Times New Roman"/>
              </a:rPr>
              <a:t>les phases suivantes </a:t>
            </a:r>
            <a:r>
              <a:rPr lang="fr-FR" sz="2000" dirty="0" smtClean="0">
                <a:latin typeface="Times New Roman"/>
                <a:cs typeface="Times New Roman"/>
              </a:rPr>
              <a:t>:</a:t>
            </a:r>
          </a:p>
          <a:p>
            <a:pPr algn="just">
              <a:lnSpc>
                <a:spcPct val="130000"/>
              </a:lnSpc>
            </a:pPr>
            <a:endParaRPr lang="fr-FR" sz="2000" dirty="0">
              <a:latin typeface="Times New Roman"/>
              <a:cs typeface="Times New Roman"/>
            </a:endParaRPr>
          </a:p>
          <a:p>
            <a:pPr marL="342900" indent="-342900" algn="just">
              <a:lnSpc>
                <a:spcPct val="130000"/>
              </a:lnSpc>
              <a:buFont typeface="+mj-lt"/>
              <a:buAutoNum type="arabicPeriod"/>
            </a:pPr>
            <a:r>
              <a:rPr lang="fr-FR" sz="2000" dirty="0" smtClean="0">
                <a:latin typeface="Times New Roman"/>
                <a:cs typeface="Times New Roman"/>
              </a:rPr>
              <a:t>La </a:t>
            </a:r>
            <a:r>
              <a:rPr lang="fr-FR" sz="2000" dirty="0">
                <a:latin typeface="Times New Roman"/>
                <a:cs typeface="Times New Roman"/>
              </a:rPr>
              <a:t>position de départ et le mouvement initial</a:t>
            </a:r>
          </a:p>
          <a:p>
            <a:pPr marL="342900" indent="-342900" algn="just">
              <a:lnSpc>
                <a:spcPct val="130000"/>
              </a:lnSpc>
              <a:buFont typeface="+mj-lt"/>
              <a:buAutoNum type="arabicPeriod"/>
            </a:pPr>
            <a:r>
              <a:rPr lang="fr-FR" sz="2000" dirty="0" smtClean="0">
                <a:solidFill>
                  <a:schemeClr val="bg2">
                    <a:lumMod val="50000"/>
                  </a:schemeClr>
                </a:solidFill>
                <a:latin typeface="Times New Roman"/>
                <a:cs typeface="Times New Roman"/>
              </a:rPr>
              <a:t>La </a:t>
            </a:r>
            <a:r>
              <a:rPr lang="fr-FR" sz="2000" dirty="0">
                <a:solidFill>
                  <a:schemeClr val="bg2">
                    <a:lumMod val="50000"/>
                  </a:schemeClr>
                </a:solidFill>
                <a:latin typeface="Times New Roman"/>
                <a:cs typeface="Times New Roman"/>
              </a:rPr>
              <a:t>rotation et la volte</a:t>
            </a:r>
          </a:p>
          <a:p>
            <a:pPr marL="342900" indent="-342900" algn="just">
              <a:lnSpc>
                <a:spcPct val="130000"/>
              </a:lnSpc>
              <a:buFont typeface="+mj-lt"/>
              <a:buAutoNum type="arabicPeriod"/>
            </a:pPr>
            <a:r>
              <a:rPr lang="fr-FR" sz="2000" dirty="0" smtClean="0">
                <a:latin typeface="Times New Roman"/>
                <a:cs typeface="Times New Roman"/>
              </a:rPr>
              <a:t>La </a:t>
            </a:r>
            <a:r>
              <a:rPr lang="fr-FR" sz="2000" dirty="0">
                <a:latin typeface="Times New Roman"/>
                <a:cs typeface="Times New Roman"/>
              </a:rPr>
              <a:t>position de force</a:t>
            </a:r>
          </a:p>
          <a:p>
            <a:pPr marL="342900" indent="-342900" algn="just">
              <a:lnSpc>
                <a:spcPct val="130000"/>
              </a:lnSpc>
              <a:buFont typeface="+mj-lt"/>
              <a:buAutoNum type="arabicPeriod"/>
            </a:pPr>
            <a:r>
              <a:rPr lang="fr-FR" sz="2000" dirty="0" smtClean="0">
                <a:latin typeface="Times New Roman"/>
                <a:cs typeface="Times New Roman"/>
              </a:rPr>
              <a:t>La </a:t>
            </a:r>
            <a:r>
              <a:rPr lang="fr-FR" sz="2000" dirty="0">
                <a:latin typeface="Times New Roman"/>
                <a:cs typeface="Times New Roman"/>
              </a:rPr>
              <a:t>finale</a:t>
            </a:r>
          </a:p>
          <a:p>
            <a:pPr marL="342900" indent="-342900" algn="just">
              <a:lnSpc>
                <a:spcPct val="130000"/>
              </a:lnSpc>
              <a:buFont typeface="+mj-lt"/>
              <a:buAutoNum type="arabicPeriod"/>
            </a:pPr>
            <a:r>
              <a:rPr lang="fr-FR" sz="2000" dirty="0" smtClean="0">
                <a:latin typeface="Times New Roman"/>
                <a:cs typeface="Times New Roman"/>
              </a:rPr>
              <a:t>La </a:t>
            </a:r>
            <a:r>
              <a:rPr lang="fr-FR" sz="2000" dirty="0">
                <a:latin typeface="Times New Roman"/>
                <a:cs typeface="Times New Roman"/>
              </a:rPr>
              <a:t>reprise d'équilibre</a:t>
            </a:r>
          </a:p>
        </p:txBody>
      </p:sp>
    </p:spTree>
    <p:extLst>
      <p:ext uri="{BB962C8B-B14F-4D97-AF65-F5344CB8AC3E}">
        <p14:creationId xmlns:p14="http://schemas.microsoft.com/office/powerpoint/2010/main" xmlns="" val="153750541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blinds(horizontal)">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animEffect transition="in" filter="blinds(horizontal)">
                                      <p:cBhvr>
                                        <p:cTn id="17" dur="500"/>
                                        <p:tgtEl>
                                          <p:spTgt spid="6">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xEl>
                                              <p:pRg st="4" end="4"/>
                                            </p:txEl>
                                          </p:spTgt>
                                        </p:tgtEl>
                                        <p:attrNameLst>
                                          <p:attrName>style.visibility</p:attrName>
                                        </p:attrNameLst>
                                      </p:cBhvr>
                                      <p:to>
                                        <p:strVal val="visible"/>
                                      </p:to>
                                    </p:set>
                                    <p:animEffect transition="in" filter="blinds(horizontal)">
                                      <p:cBhvr>
                                        <p:cTn id="22" dur="500"/>
                                        <p:tgtEl>
                                          <p:spTgt spid="6">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animEffect transition="in" filter="blinds(horizontal)">
                                      <p:cBhvr>
                                        <p:cTn id="27" dur="500"/>
                                        <p:tgtEl>
                                          <p:spTgt spid="6">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6">
                                            <p:txEl>
                                              <p:pRg st="6" end="6"/>
                                            </p:txEl>
                                          </p:spTgt>
                                        </p:tgtEl>
                                        <p:attrNameLst>
                                          <p:attrName>style.visibility</p:attrName>
                                        </p:attrNameLst>
                                      </p:cBhvr>
                                      <p:to>
                                        <p:strVal val="visible"/>
                                      </p:to>
                                    </p:set>
                                    <p:animEffect transition="in" filter="blinds(horizontal)">
                                      <p:cBhvr>
                                        <p:cTn id="32"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22300" y="809536"/>
            <a:ext cx="7708900" cy="1277273"/>
          </a:xfrm>
          <a:prstGeom prst="rect">
            <a:avLst/>
          </a:prstGeom>
        </p:spPr>
        <p:txBody>
          <a:bodyPr wrap="square">
            <a:spAutoFit/>
          </a:bodyPr>
          <a:lstStyle/>
          <a:p>
            <a:pPr algn="just">
              <a:lnSpc>
                <a:spcPct val="130000"/>
              </a:lnSpc>
            </a:pPr>
            <a:r>
              <a:rPr lang="fr-FR" sz="2000" dirty="0" smtClean="0">
                <a:latin typeface="Times New Roman"/>
                <a:cs typeface="Times New Roman"/>
              </a:rPr>
              <a:t>	Dans </a:t>
            </a:r>
            <a:r>
              <a:rPr lang="fr-FR" sz="2000" b="1" dirty="0" smtClean="0">
                <a:latin typeface="Times New Roman"/>
                <a:cs typeface="Times New Roman"/>
              </a:rPr>
              <a:t>la position de départ</a:t>
            </a:r>
            <a:r>
              <a:rPr lang="fr-FR" sz="2000" dirty="0" smtClean="0">
                <a:latin typeface="Times New Roman"/>
                <a:cs typeface="Times New Roman"/>
              </a:rPr>
              <a:t>, le lanceur se tient à l'arrière du cercle avec le dos vers la direction de lancer, les pieds sont parallèles et écartés à la largeur des épaules.</a:t>
            </a:r>
            <a:endParaRPr lang="fr-FR" sz="2000" dirty="0">
              <a:latin typeface="Times New Roman"/>
              <a:cs typeface="Times New Roman"/>
            </a:endParaRPr>
          </a:p>
        </p:txBody>
      </p:sp>
      <p:pic>
        <p:nvPicPr>
          <p:cNvPr id="10" name="Picture 9" descr="Capture d’écran 2015-11-05 à 17.04.37.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5123750" y="2205019"/>
            <a:ext cx="3101868" cy="344406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1" name="Picture 10" descr="Capture d’écran 2015-11-05 à 17.05.34.png"/>
          <p:cNvPicPr>
            <a:picLocks noChangeAspect="1"/>
          </p:cNvPicPr>
          <p:nvPr/>
        </p:nvPicPr>
        <p:blipFill>
          <a:blip r:embed="rId3">
            <a:extLst>
              <a:ext uri="{BEBA8EAE-BF5A-486C-A8C5-ECC9F3942E4B}">
                <a14:imgProps xmlns:a14="http://schemas.microsoft.com/office/drawing/2010/main" xmlns="">
                  <a14:imgLayer r:embed="rId4">
                    <a14:imgEffect>
                      <a14:colorTemperature colorTemp="4700"/>
                    </a14:imgEffect>
                  </a14:imgLayer>
                </a14:imgProps>
              </a:ext>
              <a:ext uri="{28A0092B-C50C-407E-A947-70E740481C1C}">
                <a14:useLocalDpi xmlns:a14="http://schemas.microsoft.com/office/drawing/2010/main" xmlns="" val="0"/>
              </a:ext>
            </a:extLst>
          </a:blip>
          <a:stretch>
            <a:fillRect/>
          </a:stretch>
        </p:blipFill>
        <p:spPr>
          <a:xfrm>
            <a:off x="510391" y="2231722"/>
            <a:ext cx="4178079" cy="341736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 name="Rectangle 1"/>
          <p:cNvSpPr/>
          <p:nvPr/>
        </p:nvSpPr>
        <p:spPr>
          <a:xfrm>
            <a:off x="671739" y="216854"/>
            <a:ext cx="5666596" cy="477054"/>
          </a:xfrm>
          <a:prstGeom prst="rect">
            <a:avLst/>
          </a:prstGeom>
        </p:spPr>
        <p:txBody>
          <a:bodyPr wrap="square">
            <a:spAutoFit/>
          </a:bodyPr>
          <a:lstStyle/>
          <a:p>
            <a:pPr algn="just">
              <a:lnSpc>
                <a:spcPct val="130000"/>
              </a:lnSpc>
            </a:pPr>
            <a:r>
              <a:rPr lang="fr-FR" sz="2000" b="1" dirty="0">
                <a:latin typeface="Times New Roman"/>
                <a:cs typeface="Times New Roman"/>
              </a:rPr>
              <a:t>1.	La position de départ et le mouvement initial</a:t>
            </a:r>
          </a:p>
        </p:txBody>
      </p:sp>
      <p:cxnSp>
        <p:nvCxnSpPr>
          <p:cNvPr id="5" name="Straight Arrow Connector 4"/>
          <p:cNvCxnSpPr/>
          <p:nvPr/>
        </p:nvCxnSpPr>
        <p:spPr>
          <a:xfrm flipV="1">
            <a:off x="6563858" y="3228690"/>
            <a:ext cx="878346" cy="2374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7" name="TextBox 6"/>
          <p:cNvSpPr txBox="1"/>
          <p:nvPr/>
        </p:nvSpPr>
        <p:spPr>
          <a:xfrm>
            <a:off x="6682681" y="2753882"/>
            <a:ext cx="1570462" cy="307777"/>
          </a:xfrm>
          <a:prstGeom prst="rect">
            <a:avLst/>
          </a:prstGeom>
          <a:noFill/>
        </p:spPr>
        <p:txBody>
          <a:bodyPr wrap="none" rtlCol="0">
            <a:spAutoFit/>
          </a:bodyPr>
          <a:lstStyle/>
          <a:p>
            <a:r>
              <a:rPr lang="en-US" sz="1400" dirty="0" smtClean="0">
                <a:latin typeface="Times New Roman"/>
                <a:cs typeface="Times New Roman"/>
              </a:rPr>
              <a:t>Direction du lancer</a:t>
            </a:r>
            <a:endParaRPr lang="en-US" sz="1400" dirty="0">
              <a:latin typeface="Times New Roman"/>
              <a:cs typeface="Times New Roman"/>
            </a:endParaRPr>
          </a:p>
        </p:txBody>
      </p:sp>
    </p:spTree>
    <p:extLst>
      <p:ext uri="{BB962C8B-B14F-4D97-AF65-F5344CB8AC3E}">
        <p14:creationId xmlns:p14="http://schemas.microsoft.com/office/powerpoint/2010/main" xmlns="" val="129154327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randombar(horizontal)">
                                      <p:cBhvr>
                                        <p:cTn id="12" dur="500"/>
                                        <p:tgtEl>
                                          <p:spTgt spid="11"/>
                                        </p:tgtEl>
                                      </p:cBhvr>
                                    </p:animEffect>
                                  </p:childTnLst>
                                </p:cTn>
                              </p:par>
                              <p:par>
                                <p:cTn id="13" presetID="14" presetClass="entr" presetSubtype="1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randombar(horizontal)">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18" presetClass="entr" presetSubtype="12"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strips(downLeft)">
                                      <p:cBhvr>
                                        <p:cTn id="20" dur="500"/>
                                        <p:tgtEl>
                                          <p:spTgt spid="5"/>
                                        </p:tgtEl>
                                      </p:cBhvr>
                                    </p:animEffect>
                                  </p:childTnLst>
                                </p:cTn>
                              </p:par>
                              <p:par>
                                <p:cTn id="21" presetID="18" presetClass="entr" presetSubtype="12"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strips(downLeft)">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12166" y="488477"/>
            <a:ext cx="7135354" cy="2077492"/>
          </a:xfrm>
          <a:prstGeom prst="rect">
            <a:avLst/>
          </a:prstGeom>
        </p:spPr>
        <p:txBody>
          <a:bodyPr wrap="square">
            <a:spAutoFit/>
          </a:bodyPr>
          <a:lstStyle/>
          <a:p>
            <a:pPr>
              <a:lnSpc>
                <a:spcPct val="130000"/>
              </a:lnSpc>
            </a:pPr>
            <a:r>
              <a:rPr lang="fr-CA" sz="2000" dirty="0" smtClean="0">
                <a:latin typeface="Times New Roman"/>
                <a:cs typeface="Times New Roman"/>
              </a:rPr>
              <a:t>	</a:t>
            </a:r>
            <a:r>
              <a:rPr lang="fr-CA" sz="2000" b="1" dirty="0" smtClean="0">
                <a:latin typeface="Times New Roman"/>
                <a:cs typeface="Times New Roman"/>
              </a:rPr>
              <a:t>Le mouvement initial </a:t>
            </a:r>
            <a:r>
              <a:rPr lang="fr-CA" sz="2000" dirty="0" smtClean="0">
                <a:latin typeface="Times New Roman"/>
                <a:cs typeface="Times New Roman"/>
              </a:rPr>
              <a:t>consiste en un quart de tour du tronc contre le sens de rotation avec élévation du coude, le poids du corps est déplacer vers la jambe </a:t>
            </a:r>
            <a:r>
              <a:rPr lang="fr-CA" sz="2000" dirty="0" smtClean="0">
                <a:solidFill>
                  <a:srgbClr val="000000"/>
                </a:solidFill>
                <a:latin typeface="Times New Roman"/>
                <a:cs typeface="Times New Roman"/>
              </a:rPr>
              <a:t>droite pour la préparation optimale au pivot sur la jambe gauche au départ de la rotation.</a:t>
            </a:r>
          </a:p>
          <a:p>
            <a:pPr>
              <a:lnSpc>
                <a:spcPct val="130000"/>
              </a:lnSpc>
            </a:pPr>
            <a:r>
              <a:rPr lang="fr-CA" sz="2000" dirty="0" smtClean="0">
                <a:latin typeface="Times New Roman"/>
                <a:cs typeface="Times New Roman"/>
              </a:rPr>
              <a:t> </a:t>
            </a:r>
            <a:endParaRPr lang="fr-CA" sz="2000" dirty="0">
              <a:latin typeface="Times New Roman"/>
              <a:cs typeface="Times New Roman"/>
            </a:endParaRPr>
          </a:p>
        </p:txBody>
      </p:sp>
      <p:pic>
        <p:nvPicPr>
          <p:cNvPr id="14" name="Picture 13" descr="Capture d’écran 2015-11-05 à 17.03.48.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2967386" y="2318331"/>
            <a:ext cx="2730785" cy="355542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 name="Curved Down Arrow 2"/>
          <p:cNvSpPr/>
          <p:nvPr/>
        </p:nvSpPr>
        <p:spPr>
          <a:xfrm>
            <a:off x="4937731" y="3335523"/>
            <a:ext cx="676564" cy="154312"/>
          </a:xfrm>
          <a:prstGeom prst="curved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5" name="TextBox 4"/>
          <p:cNvSpPr txBox="1"/>
          <p:nvPr/>
        </p:nvSpPr>
        <p:spPr>
          <a:xfrm>
            <a:off x="4833832" y="3489835"/>
            <a:ext cx="864339" cy="276999"/>
          </a:xfrm>
          <a:prstGeom prst="rect">
            <a:avLst/>
          </a:prstGeom>
          <a:noFill/>
        </p:spPr>
        <p:txBody>
          <a:bodyPr wrap="none" rtlCol="0">
            <a:spAutoFit/>
          </a:bodyPr>
          <a:lstStyle/>
          <a:p>
            <a:r>
              <a:rPr lang="en-US" sz="1200" dirty="0" smtClean="0"/>
              <a:t>¼ de tour</a:t>
            </a:r>
            <a:endParaRPr lang="en-US" sz="1200" dirty="0"/>
          </a:p>
        </p:txBody>
      </p:sp>
      <p:cxnSp>
        <p:nvCxnSpPr>
          <p:cNvPr id="7" name="Straight Arrow Connector 6"/>
          <p:cNvCxnSpPr/>
          <p:nvPr/>
        </p:nvCxnSpPr>
        <p:spPr>
          <a:xfrm flipH="1" flipV="1">
            <a:off x="3750776" y="3240561"/>
            <a:ext cx="11869" cy="52627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375868798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randombar(horizont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10390" y="3118215"/>
            <a:ext cx="8307145" cy="425758"/>
          </a:xfrm>
          <a:prstGeom prst="rect">
            <a:avLst/>
          </a:prstGeom>
        </p:spPr>
        <p:txBody>
          <a:bodyPr wrap="square">
            <a:spAutoFit/>
          </a:bodyPr>
          <a:lstStyle/>
          <a:p>
            <a:pPr algn="just">
              <a:lnSpc>
                <a:spcPct val="110000"/>
              </a:lnSpc>
            </a:pPr>
            <a:r>
              <a:rPr lang="fr-FR" sz="2000" dirty="0" smtClean="0">
                <a:latin typeface="Times New Roman"/>
                <a:cs typeface="Times New Roman"/>
              </a:rPr>
              <a:t>	3) La suspension se termine quand le pied droit reprend contact avec le sol. </a:t>
            </a:r>
          </a:p>
        </p:txBody>
      </p:sp>
      <p:pic>
        <p:nvPicPr>
          <p:cNvPr id="9" name="Picture 8" descr="Capture d’écran 2015-11-05 à 16.35.18.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884754" y="3855844"/>
            <a:ext cx="7287907" cy="277796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 name="Rectangle 1"/>
          <p:cNvSpPr/>
          <p:nvPr/>
        </p:nvSpPr>
        <p:spPr>
          <a:xfrm>
            <a:off x="647363" y="151858"/>
            <a:ext cx="3006502" cy="477054"/>
          </a:xfrm>
          <a:prstGeom prst="rect">
            <a:avLst/>
          </a:prstGeom>
        </p:spPr>
        <p:txBody>
          <a:bodyPr wrap="none">
            <a:spAutoFit/>
          </a:bodyPr>
          <a:lstStyle/>
          <a:p>
            <a:pPr algn="just">
              <a:lnSpc>
                <a:spcPct val="130000"/>
              </a:lnSpc>
            </a:pPr>
            <a:r>
              <a:rPr lang="fr-FR" sz="2000" b="1" dirty="0" smtClean="0">
                <a:latin typeface="Times New Roman"/>
                <a:cs typeface="Times New Roman"/>
              </a:rPr>
              <a:t>2.	La </a:t>
            </a:r>
            <a:r>
              <a:rPr lang="fr-FR" sz="2000" b="1" dirty="0">
                <a:latin typeface="Times New Roman"/>
                <a:cs typeface="Times New Roman"/>
              </a:rPr>
              <a:t>rotation et la volte</a:t>
            </a:r>
          </a:p>
        </p:txBody>
      </p:sp>
      <p:sp>
        <p:nvSpPr>
          <p:cNvPr id="3" name="Curved Right Arrow 2"/>
          <p:cNvSpPr/>
          <p:nvPr/>
        </p:nvSpPr>
        <p:spPr>
          <a:xfrm>
            <a:off x="909453" y="4891078"/>
            <a:ext cx="332355" cy="498547"/>
          </a:xfrm>
          <a:prstGeom prst="curvedRightArrow">
            <a:avLst>
              <a:gd name="adj1" fmla="val 10483"/>
              <a:gd name="adj2" fmla="val 50000"/>
              <a:gd name="adj3" fmla="val 250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cxnSp>
        <p:nvCxnSpPr>
          <p:cNvPr id="6" name="Straight Arrow Connector 5"/>
          <p:cNvCxnSpPr/>
          <p:nvPr/>
        </p:nvCxnSpPr>
        <p:spPr>
          <a:xfrm flipH="1">
            <a:off x="1869457" y="5519631"/>
            <a:ext cx="379825"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8" name="Straight Arrow Connector 7"/>
          <p:cNvCxnSpPr/>
          <p:nvPr/>
        </p:nvCxnSpPr>
        <p:spPr>
          <a:xfrm flipH="1">
            <a:off x="1531203" y="6075620"/>
            <a:ext cx="225509"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3" name="Curved Up Arrow 12"/>
          <p:cNvSpPr/>
          <p:nvPr/>
        </p:nvSpPr>
        <p:spPr>
          <a:xfrm rot="14457178">
            <a:off x="4274406" y="4789617"/>
            <a:ext cx="486651" cy="201793"/>
          </a:xfrm>
          <a:prstGeom prst="curved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5" name="Rectangle 4"/>
          <p:cNvSpPr/>
          <p:nvPr/>
        </p:nvSpPr>
        <p:spPr>
          <a:xfrm>
            <a:off x="510390" y="860016"/>
            <a:ext cx="8307145" cy="1441420"/>
          </a:xfrm>
          <a:prstGeom prst="rect">
            <a:avLst/>
          </a:prstGeom>
        </p:spPr>
        <p:txBody>
          <a:bodyPr wrap="square">
            <a:spAutoFit/>
          </a:bodyPr>
          <a:lstStyle/>
          <a:p>
            <a:pPr algn="just">
              <a:lnSpc>
                <a:spcPct val="110000"/>
              </a:lnSpc>
            </a:pPr>
            <a:r>
              <a:rPr lang="fr-FR" dirty="0" smtClean="0">
                <a:latin typeface="Times New Roman"/>
                <a:cs typeface="Times New Roman"/>
              </a:rPr>
              <a:t>	</a:t>
            </a:r>
            <a:r>
              <a:rPr lang="fr-FR" sz="2000" dirty="0" smtClean="0">
                <a:latin typeface="Times New Roman"/>
                <a:cs typeface="Times New Roman"/>
              </a:rPr>
              <a:t>1</a:t>
            </a:r>
            <a:r>
              <a:rPr lang="fr-FR" sz="2000" dirty="0">
                <a:latin typeface="Times New Roman"/>
                <a:cs typeface="Times New Roman"/>
              </a:rPr>
              <a:t>) La rotation commence par la réalisation d’une vitesse initiale horizontale aussi grande que possible par le transfert du poids du corps vers la jambe gauche, suivie par une poussée de la plante avant du pied droit, l'ouverture du genou gauche fléchi augmente la vitesse lors de la rotation.</a:t>
            </a:r>
          </a:p>
        </p:txBody>
      </p:sp>
      <p:sp>
        <p:nvSpPr>
          <p:cNvPr id="7" name="Rectangle 6"/>
          <p:cNvSpPr/>
          <p:nvPr/>
        </p:nvSpPr>
        <p:spPr>
          <a:xfrm>
            <a:off x="510390" y="2316196"/>
            <a:ext cx="8170172" cy="764312"/>
          </a:xfrm>
          <a:prstGeom prst="rect">
            <a:avLst/>
          </a:prstGeom>
        </p:spPr>
        <p:txBody>
          <a:bodyPr wrap="square">
            <a:spAutoFit/>
          </a:bodyPr>
          <a:lstStyle/>
          <a:p>
            <a:pPr algn="just">
              <a:lnSpc>
                <a:spcPct val="110000"/>
              </a:lnSpc>
            </a:pPr>
            <a:r>
              <a:rPr lang="fr-FR" dirty="0">
                <a:latin typeface="Times New Roman"/>
                <a:cs typeface="Times New Roman"/>
              </a:rPr>
              <a:t>	</a:t>
            </a:r>
            <a:r>
              <a:rPr lang="fr-FR" sz="2000" dirty="0" smtClean="0">
                <a:latin typeface="Times New Roman"/>
                <a:cs typeface="Times New Roman"/>
              </a:rPr>
              <a:t>2</a:t>
            </a:r>
            <a:r>
              <a:rPr lang="fr-FR" sz="2000" dirty="0">
                <a:latin typeface="Times New Roman"/>
                <a:cs typeface="Times New Roman"/>
              </a:rPr>
              <a:t>) Après avoir poursuivi la rotation du genou gauche, le pied gauche quitte le sol, et l'impulsion de la jambe droite libre provoque une suspension.</a:t>
            </a:r>
          </a:p>
        </p:txBody>
      </p:sp>
      <p:cxnSp>
        <p:nvCxnSpPr>
          <p:cNvPr id="11" name="Straight Arrow Connector 10"/>
          <p:cNvCxnSpPr/>
          <p:nvPr/>
        </p:nvCxnSpPr>
        <p:spPr>
          <a:xfrm flipH="1">
            <a:off x="7355435" y="5809575"/>
            <a:ext cx="389775"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223742378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randombar(horizontal)">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randombar(horizontal)">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randombar(horizontal)">
                                      <p:cBhvr>
                                        <p:cTn id="25" dur="500"/>
                                        <p:tgtEl>
                                          <p:spTgt spid="3"/>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randombar(horizontal)">
                                      <p:cBhvr>
                                        <p:cTn id="30" dur="5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randombar(horizontal)">
                                      <p:cBhvr>
                                        <p:cTn id="35" dur="500"/>
                                        <p:tgtEl>
                                          <p:spTgt spid="13"/>
                                        </p:tgtEl>
                                      </p:cBhvr>
                                    </p:animEffect>
                                  </p:childTnLst>
                                </p:cTn>
                              </p:par>
                            </p:childTnLst>
                          </p:cTn>
                        </p:par>
                      </p:childTnLst>
                    </p:cTn>
                  </p:par>
                  <p:par>
                    <p:cTn id="36" fill="hold">
                      <p:stCondLst>
                        <p:cond delay="indefinite"/>
                      </p:stCondLst>
                      <p:childTnLst>
                        <p:par>
                          <p:cTn id="37" fill="hold">
                            <p:stCondLst>
                              <p:cond delay="0"/>
                            </p:stCondLst>
                            <p:childTnLst>
                              <p:par>
                                <p:cTn id="38" presetID="14" presetClass="entr" presetSubtype="10" fill="hold" grpId="0" nodeType="click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randombar(horizontal)">
                                      <p:cBhvr>
                                        <p:cTn id="40" dur="500"/>
                                        <p:tgtEl>
                                          <p:spTgt spid="4"/>
                                        </p:tgtEl>
                                      </p:cBhvr>
                                    </p:animEffect>
                                  </p:childTnLst>
                                </p:cTn>
                              </p:par>
                            </p:childTnLst>
                          </p:cTn>
                        </p:par>
                      </p:childTnLst>
                    </p:cTn>
                  </p:par>
                  <p:par>
                    <p:cTn id="41" fill="hold">
                      <p:stCondLst>
                        <p:cond delay="indefinite"/>
                      </p:stCondLst>
                      <p:childTnLst>
                        <p:par>
                          <p:cTn id="42" fill="hold">
                            <p:stCondLst>
                              <p:cond delay="0"/>
                            </p:stCondLst>
                            <p:childTnLst>
                              <p:par>
                                <p:cTn id="43" presetID="14" presetClass="entr" presetSubtype="10" fill="hold" nodeType="click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randombar(horizontal)">
                                      <p:cBhvr>
                                        <p:cTn id="4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P spid="13" grpId="0" animBg="1"/>
      <p:bldP spid="5"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28732" y="833250"/>
            <a:ext cx="8109098" cy="1277273"/>
          </a:xfrm>
          <a:prstGeom prst="rect">
            <a:avLst/>
          </a:prstGeom>
        </p:spPr>
        <p:txBody>
          <a:bodyPr wrap="square">
            <a:spAutoFit/>
          </a:bodyPr>
          <a:lstStyle/>
          <a:p>
            <a:pPr algn="just">
              <a:lnSpc>
                <a:spcPct val="130000"/>
              </a:lnSpc>
            </a:pPr>
            <a:r>
              <a:rPr lang="fr-FR" sz="2000" dirty="0" smtClean="0">
                <a:latin typeface="Times New Roman"/>
                <a:cs typeface="Times New Roman"/>
              </a:rPr>
              <a:t>	</a:t>
            </a:r>
            <a:r>
              <a:rPr lang="fr-FR" sz="2000" b="1" dirty="0" smtClean="0">
                <a:latin typeface="Times New Roman"/>
                <a:cs typeface="Times New Roman"/>
              </a:rPr>
              <a:t>La position de force </a:t>
            </a:r>
            <a:r>
              <a:rPr lang="fr-FR" sz="2000" dirty="0" smtClean="0">
                <a:latin typeface="Times New Roman"/>
                <a:cs typeface="Times New Roman"/>
              </a:rPr>
              <a:t>est atteinte quand la jambe gauche fléchie vient se poser prés du butoir, cette position va se transférer </a:t>
            </a:r>
            <a:r>
              <a:rPr lang="fr-FR" sz="2000" dirty="0">
                <a:latin typeface="Times New Roman"/>
                <a:cs typeface="Times New Roman"/>
              </a:rPr>
              <a:t>l'énergie d'accélération de la </a:t>
            </a:r>
            <a:r>
              <a:rPr lang="fr-FR" sz="2000" dirty="0" smtClean="0">
                <a:latin typeface="Times New Roman"/>
                <a:cs typeface="Times New Roman"/>
              </a:rPr>
              <a:t>rotation pour réaliser un chemin d’accélération relativement long.</a:t>
            </a:r>
            <a:endParaRPr lang="fr-FR" sz="2000" dirty="0">
              <a:latin typeface="Times New Roman"/>
              <a:cs typeface="Times New Roman"/>
            </a:endParaRPr>
          </a:p>
        </p:txBody>
      </p:sp>
      <p:pic>
        <p:nvPicPr>
          <p:cNvPr id="5" name="Picture 4" descr="Capture d’écran 2015-11-05 à 17.44.37.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2814734" y="2354639"/>
            <a:ext cx="2918256" cy="427359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7" name="Rectangle 6"/>
          <p:cNvSpPr/>
          <p:nvPr/>
        </p:nvSpPr>
        <p:spPr>
          <a:xfrm>
            <a:off x="659302" y="197488"/>
            <a:ext cx="3035306" cy="400110"/>
          </a:xfrm>
          <a:prstGeom prst="rect">
            <a:avLst/>
          </a:prstGeom>
        </p:spPr>
        <p:txBody>
          <a:bodyPr wrap="none">
            <a:spAutoFit/>
          </a:bodyPr>
          <a:lstStyle/>
          <a:p>
            <a:pPr algn="just"/>
            <a:r>
              <a:rPr lang="fr-CA" sz="2000" b="1" dirty="0" smtClean="0">
                <a:latin typeface="Times New Roman"/>
                <a:cs typeface="Times New Roman"/>
              </a:rPr>
              <a:t>3.	La position de force </a:t>
            </a:r>
            <a:r>
              <a:rPr lang="fr-CA" sz="2000" dirty="0" smtClean="0">
                <a:latin typeface="Times New Roman"/>
                <a:cs typeface="Times New Roman"/>
              </a:rPr>
              <a:t>:</a:t>
            </a:r>
          </a:p>
        </p:txBody>
      </p:sp>
      <p:cxnSp>
        <p:nvCxnSpPr>
          <p:cNvPr id="16" name="Straight Arrow Connector 15"/>
          <p:cNvCxnSpPr/>
          <p:nvPr/>
        </p:nvCxnSpPr>
        <p:spPr>
          <a:xfrm>
            <a:off x="5353164" y="4998802"/>
            <a:ext cx="11870" cy="47480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251957354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randombar(horizontal)">
                                      <p:cBhvr>
                                        <p:cTn id="1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22261" y="627596"/>
            <a:ext cx="8189985" cy="2877711"/>
          </a:xfrm>
          <a:prstGeom prst="rect">
            <a:avLst/>
          </a:prstGeom>
        </p:spPr>
        <p:txBody>
          <a:bodyPr wrap="square">
            <a:spAutoFit/>
          </a:bodyPr>
          <a:lstStyle/>
          <a:p>
            <a:pPr algn="just">
              <a:lnSpc>
                <a:spcPct val="130000"/>
              </a:lnSpc>
            </a:pPr>
            <a:r>
              <a:rPr lang="fr-FR" sz="2000" dirty="0" smtClean="0">
                <a:latin typeface="Times New Roman"/>
                <a:cs typeface="Times New Roman"/>
              </a:rPr>
              <a:t>-La finale commence par l'extension simultanée des jambes.</a:t>
            </a:r>
          </a:p>
          <a:p>
            <a:pPr algn="just">
              <a:lnSpc>
                <a:spcPct val="130000"/>
              </a:lnSpc>
            </a:pPr>
            <a:r>
              <a:rPr lang="fr-FR" sz="2000" dirty="0" smtClean="0">
                <a:latin typeface="Times New Roman"/>
                <a:cs typeface="Times New Roman"/>
              </a:rPr>
              <a:t>-Le blocage s'effectue également grâce à la fixation du jambe gauche pour contenir la vitesse de rotation. </a:t>
            </a:r>
          </a:p>
          <a:p>
            <a:pPr algn="just">
              <a:lnSpc>
                <a:spcPct val="130000"/>
              </a:lnSpc>
            </a:pPr>
            <a:r>
              <a:rPr lang="fr-FR" sz="2000" dirty="0" smtClean="0">
                <a:latin typeface="Times New Roman"/>
                <a:cs typeface="Times New Roman"/>
              </a:rPr>
              <a:t>-L'extension du bras lanceur commence avant que les jambes aient complètement fini leur extension et continue de manière explosive quand les deux pieds ont quitté le sol.</a:t>
            </a:r>
            <a:r>
              <a:rPr lang="fr-FR" sz="2000" dirty="0" smtClean="0">
                <a:solidFill>
                  <a:srgbClr val="000000"/>
                </a:solidFill>
                <a:latin typeface="Times New Roman"/>
                <a:cs typeface="Times New Roman"/>
              </a:rPr>
              <a:t> cette extension complète donne un </a:t>
            </a:r>
            <a:r>
              <a:rPr lang="fr-FR" sz="2000" dirty="0">
                <a:solidFill>
                  <a:srgbClr val="000000"/>
                </a:solidFill>
                <a:latin typeface="Times New Roman"/>
                <a:cs typeface="Times New Roman"/>
              </a:rPr>
              <a:t>angle </a:t>
            </a:r>
            <a:r>
              <a:rPr lang="fr-FR" sz="2000" dirty="0" smtClean="0">
                <a:solidFill>
                  <a:srgbClr val="000000"/>
                </a:solidFill>
                <a:latin typeface="Times New Roman"/>
                <a:cs typeface="Times New Roman"/>
              </a:rPr>
              <a:t>d'envol </a:t>
            </a:r>
            <a:r>
              <a:rPr lang="fr-FR" sz="2000" dirty="0">
                <a:solidFill>
                  <a:srgbClr val="000000"/>
                </a:solidFill>
                <a:latin typeface="Times New Roman"/>
                <a:cs typeface="Times New Roman"/>
              </a:rPr>
              <a:t>optimal (</a:t>
            </a:r>
            <a:r>
              <a:rPr lang="fr-FR" sz="2000" dirty="0" smtClean="0">
                <a:solidFill>
                  <a:srgbClr val="000000"/>
                </a:solidFill>
                <a:latin typeface="Times New Roman"/>
                <a:cs typeface="Times New Roman"/>
              </a:rPr>
              <a:t>Environ </a:t>
            </a:r>
            <a:r>
              <a:rPr lang="fr-FR" sz="2000" dirty="0">
                <a:solidFill>
                  <a:srgbClr val="000000"/>
                </a:solidFill>
                <a:latin typeface="Times New Roman"/>
                <a:cs typeface="Times New Roman"/>
              </a:rPr>
              <a:t>42°</a:t>
            </a:r>
            <a:r>
              <a:rPr lang="fr-FR" sz="2000" dirty="0" smtClean="0">
                <a:solidFill>
                  <a:srgbClr val="000000"/>
                </a:solidFill>
                <a:latin typeface="Times New Roman"/>
                <a:cs typeface="Times New Roman"/>
              </a:rPr>
              <a:t>).</a:t>
            </a:r>
            <a:endParaRPr lang="fr-FR" sz="2000" dirty="0">
              <a:solidFill>
                <a:srgbClr val="000000"/>
              </a:solidFill>
              <a:latin typeface="Times New Roman"/>
              <a:cs typeface="Times New Roman"/>
            </a:endParaRPr>
          </a:p>
        </p:txBody>
      </p:sp>
      <p:pic>
        <p:nvPicPr>
          <p:cNvPr id="7" name="Picture 6" descr="Capture d’écran 2015-11-07 à 10.25.51.png"/>
          <p:cNvPicPr>
            <a:picLocks noChangeAspect="1"/>
          </p:cNvPicPr>
          <p:nvPr/>
        </p:nvPicPr>
        <p:blipFill>
          <a:blip r:embed="rId2">
            <a:alphaModFix/>
            <a:extLst>
              <a:ext uri="{28A0092B-C50C-407E-A947-70E740481C1C}">
                <a14:useLocalDpi xmlns:a14="http://schemas.microsoft.com/office/drawing/2010/main" xmlns="" val="0"/>
              </a:ext>
            </a:extLst>
          </a:blip>
          <a:stretch>
            <a:fillRect/>
          </a:stretch>
        </p:blipFill>
        <p:spPr>
          <a:xfrm>
            <a:off x="2037036" y="3508225"/>
            <a:ext cx="4743833" cy="310952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 name="TextBox 3"/>
          <p:cNvSpPr txBox="1"/>
          <p:nvPr/>
        </p:nvSpPr>
        <p:spPr>
          <a:xfrm>
            <a:off x="663965" y="208165"/>
            <a:ext cx="1622409" cy="400110"/>
          </a:xfrm>
          <a:prstGeom prst="rect">
            <a:avLst/>
          </a:prstGeom>
          <a:noFill/>
        </p:spPr>
        <p:txBody>
          <a:bodyPr wrap="none" rtlCol="0">
            <a:spAutoFit/>
          </a:bodyPr>
          <a:lstStyle/>
          <a:p>
            <a:r>
              <a:rPr lang="en-US" sz="2000" b="1" dirty="0" smtClean="0">
                <a:latin typeface="Times New Roman"/>
                <a:cs typeface="Times New Roman"/>
              </a:rPr>
              <a:t>4.	La finale</a:t>
            </a:r>
            <a:endParaRPr lang="en-US" sz="2000" b="1" dirty="0">
              <a:latin typeface="Times New Roman"/>
              <a:cs typeface="Times New Roman"/>
            </a:endParaRPr>
          </a:p>
        </p:txBody>
      </p:sp>
      <p:cxnSp>
        <p:nvCxnSpPr>
          <p:cNvPr id="3" name="Straight Arrow Connector 2"/>
          <p:cNvCxnSpPr/>
          <p:nvPr/>
        </p:nvCxnSpPr>
        <p:spPr>
          <a:xfrm flipH="1">
            <a:off x="3798254" y="6122741"/>
            <a:ext cx="391695" cy="1187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6" name="TextBox 5"/>
          <p:cNvSpPr txBox="1"/>
          <p:nvPr/>
        </p:nvSpPr>
        <p:spPr>
          <a:xfrm>
            <a:off x="5932858" y="6348496"/>
            <a:ext cx="646331" cy="307777"/>
          </a:xfrm>
          <a:prstGeom prst="rect">
            <a:avLst/>
          </a:prstGeom>
          <a:noFill/>
        </p:spPr>
        <p:txBody>
          <a:bodyPr wrap="none" rtlCol="0">
            <a:spAutoFit/>
          </a:bodyPr>
          <a:lstStyle/>
          <a:p>
            <a:r>
              <a:rPr lang="fr-FR" sz="1400" dirty="0" smtClean="0">
                <a:latin typeface="Times New Roman"/>
                <a:cs typeface="Times New Roman"/>
              </a:rPr>
              <a:t>Butoir</a:t>
            </a:r>
            <a:endParaRPr lang="fr-FR" sz="1400" dirty="0">
              <a:latin typeface="Times New Roman"/>
              <a:cs typeface="Times New Roman"/>
            </a:endParaRPr>
          </a:p>
        </p:txBody>
      </p:sp>
    </p:spTree>
    <p:extLst>
      <p:ext uri="{BB962C8B-B14F-4D97-AF65-F5344CB8AC3E}">
        <p14:creationId xmlns:p14="http://schemas.microsoft.com/office/powerpoint/2010/main" xmlns="" val="216209766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randombar(horizont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randombar(horizontal)">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06984" y="825313"/>
            <a:ext cx="7671132" cy="1677382"/>
          </a:xfrm>
          <a:prstGeom prst="rect">
            <a:avLst/>
          </a:prstGeom>
        </p:spPr>
        <p:txBody>
          <a:bodyPr wrap="square">
            <a:spAutoFit/>
          </a:bodyPr>
          <a:lstStyle/>
          <a:p>
            <a:pPr>
              <a:lnSpc>
                <a:spcPct val="130000"/>
              </a:lnSpc>
            </a:pPr>
            <a:r>
              <a:rPr lang="fr-FR" sz="2000" dirty="0" smtClean="0">
                <a:latin typeface="Times New Roman"/>
                <a:cs typeface="Times New Roman"/>
              </a:rPr>
              <a:t>	La reprise d'équilibre s'effectue par un changement brutale de pieds, puis </a:t>
            </a:r>
            <a:r>
              <a:rPr lang="fr-CA" sz="2000" dirty="0" smtClean="0">
                <a:latin typeface="Times New Roman"/>
                <a:cs typeface="Times New Roman"/>
              </a:rPr>
              <a:t>amortissement du poids du corps par la jambe droite fléchie </a:t>
            </a:r>
            <a:r>
              <a:rPr lang="fr-FR" sz="2000" dirty="0" smtClean="0">
                <a:latin typeface="Times New Roman"/>
                <a:cs typeface="Times New Roman"/>
              </a:rPr>
              <a:t>en abaissant le corps, alors que la rotation se poursuit pour freiner </a:t>
            </a:r>
            <a:r>
              <a:rPr lang="fr-FR" sz="2000" dirty="0">
                <a:latin typeface="Times New Roman"/>
                <a:cs typeface="Times New Roman"/>
              </a:rPr>
              <a:t>la vitesse et empêcher l'athlète de franchir le butoir</a:t>
            </a:r>
            <a:r>
              <a:rPr lang="fr-FR" sz="2000" dirty="0" smtClean="0">
                <a:latin typeface="Times New Roman"/>
                <a:cs typeface="Times New Roman"/>
              </a:rPr>
              <a:t>.</a:t>
            </a:r>
            <a:endParaRPr lang="fr-FR" sz="2000" dirty="0">
              <a:latin typeface="Times New Roman"/>
              <a:cs typeface="Times New Roman"/>
            </a:endParaRPr>
          </a:p>
        </p:txBody>
      </p:sp>
      <p:pic>
        <p:nvPicPr>
          <p:cNvPr id="6" name="Picture 5" descr="Capture d’écran 2015-11-07 à 10.29.17.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3258189" y="2617415"/>
            <a:ext cx="2497839" cy="415104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 name="Rectangle 3"/>
          <p:cNvSpPr/>
          <p:nvPr/>
        </p:nvSpPr>
        <p:spPr>
          <a:xfrm>
            <a:off x="658836" y="209427"/>
            <a:ext cx="3031599" cy="400110"/>
          </a:xfrm>
          <a:prstGeom prst="rect">
            <a:avLst/>
          </a:prstGeom>
        </p:spPr>
        <p:txBody>
          <a:bodyPr wrap="none">
            <a:spAutoFit/>
          </a:bodyPr>
          <a:lstStyle/>
          <a:p>
            <a:r>
              <a:rPr lang="fr-FR" sz="2000" b="1" dirty="0" smtClean="0">
                <a:latin typeface="Times New Roman"/>
                <a:cs typeface="Times New Roman"/>
              </a:rPr>
              <a:t>5.	La reprise d'équilibre </a:t>
            </a:r>
            <a:endParaRPr lang="fr-FR" sz="2000" b="1" dirty="0">
              <a:latin typeface="Times New Roman"/>
              <a:cs typeface="Times New Roman"/>
            </a:endParaRPr>
          </a:p>
        </p:txBody>
      </p:sp>
      <p:cxnSp>
        <p:nvCxnSpPr>
          <p:cNvPr id="3" name="Straight Arrow Connector 2"/>
          <p:cNvCxnSpPr/>
          <p:nvPr/>
        </p:nvCxnSpPr>
        <p:spPr>
          <a:xfrm flipH="1" flipV="1">
            <a:off x="5008948" y="5282233"/>
            <a:ext cx="439173" cy="1187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1" name="Curved Up Arrow 10"/>
          <p:cNvSpPr/>
          <p:nvPr/>
        </p:nvSpPr>
        <p:spPr>
          <a:xfrm rot="14457178">
            <a:off x="5057799" y="3935126"/>
            <a:ext cx="486651" cy="201793"/>
          </a:xfrm>
          <a:prstGeom prst="curved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2" name="Curved Up Arrow 11"/>
          <p:cNvSpPr/>
          <p:nvPr/>
        </p:nvSpPr>
        <p:spPr>
          <a:xfrm rot="4449367">
            <a:off x="4056129" y="4161145"/>
            <a:ext cx="486651" cy="201793"/>
          </a:xfrm>
          <a:prstGeom prst="curved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8" name="TextBox 7"/>
          <p:cNvSpPr txBox="1"/>
          <p:nvPr/>
        </p:nvSpPr>
        <p:spPr>
          <a:xfrm>
            <a:off x="5069119" y="6297123"/>
            <a:ext cx="646331" cy="307777"/>
          </a:xfrm>
          <a:prstGeom prst="rect">
            <a:avLst/>
          </a:prstGeom>
          <a:noFill/>
        </p:spPr>
        <p:txBody>
          <a:bodyPr wrap="none" rtlCol="0">
            <a:spAutoFit/>
          </a:bodyPr>
          <a:lstStyle/>
          <a:p>
            <a:r>
              <a:rPr lang="fr-FR" sz="1400" dirty="0" smtClean="0">
                <a:latin typeface="Times New Roman"/>
                <a:cs typeface="Times New Roman"/>
              </a:rPr>
              <a:t>Butoir</a:t>
            </a:r>
            <a:endParaRPr lang="fr-FR" sz="1400" dirty="0">
              <a:latin typeface="Times New Roman"/>
              <a:cs typeface="Times New Roman"/>
            </a:endParaRPr>
          </a:p>
        </p:txBody>
      </p:sp>
    </p:spTree>
    <p:extLst>
      <p:ext uri="{BB962C8B-B14F-4D97-AF65-F5344CB8AC3E}">
        <p14:creationId xmlns:p14="http://schemas.microsoft.com/office/powerpoint/2010/main" xmlns="" val="195647827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randombar(horizontal)">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randombar(horizontal)">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randombar(horizontal)">
                                      <p:cBhvr>
                                        <p:cTn id="23" dur="500"/>
                                        <p:tgtEl>
                                          <p:spTgt spid="12"/>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randombar(horizontal)">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animBg="1"/>
      <p:bldP spid="12" grpId="0" animBg="1"/>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5180" y="633059"/>
            <a:ext cx="6512511" cy="1143000"/>
          </a:xfrm>
        </p:spPr>
        <p:txBody>
          <a:bodyPr/>
          <a:lstStyle/>
          <a:p>
            <a:pPr marL="0" indent="0" algn="ctr">
              <a:buNone/>
            </a:pPr>
            <a:r>
              <a:rPr lang="en-US" dirty="0" smtClean="0">
                <a:latin typeface="Times New Roman"/>
                <a:cs typeface="Times New Roman"/>
              </a:rPr>
              <a:t>Plan</a:t>
            </a:r>
            <a:endParaRPr lang="en-US" dirty="0">
              <a:latin typeface="Times New Roman"/>
              <a:cs typeface="Times New Roman"/>
            </a:endParaRPr>
          </a:p>
        </p:txBody>
      </p:sp>
      <p:sp>
        <p:nvSpPr>
          <p:cNvPr id="4" name="TextBox 3"/>
          <p:cNvSpPr txBox="1"/>
          <p:nvPr/>
        </p:nvSpPr>
        <p:spPr>
          <a:xfrm>
            <a:off x="3311114" y="1958588"/>
            <a:ext cx="5845980" cy="4899802"/>
          </a:xfrm>
          <a:prstGeom prst="rect">
            <a:avLst/>
          </a:prstGeom>
          <a:noFill/>
        </p:spPr>
        <p:txBody>
          <a:bodyPr wrap="square" rtlCol="0">
            <a:spAutoFit/>
          </a:bodyPr>
          <a:lstStyle/>
          <a:p>
            <a:pPr>
              <a:lnSpc>
                <a:spcPct val="120000"/>
              </a:lnSpc>
            </a:pPr>
            <a:r>
              <a:rPr lang="fr-FR" sz="2200" dirty="0" smtClean="0">
                <a:latin typeface="Times New Roman"/>
                <a:cs typeface="Times New Roman"/>
              </a:rPr>
              <a:t>I.	 	Introduction</a:t>
            </a:r>
            <a:endParaRPr lang="fr-FR" sz="2200" dirty="0">
              <a:latin typeface="Times New Roman"/>
              <a:cs typeface="Times New Roman"/>
            </a:endParaRPr>
          </a:p>
          <a:p>
            <a:pPr>
              <a:lnSpc>
                <a:spcPct val="120000"/>
              </a:lnSpc>
            </a:pPr>
            <a:endParaRPr lang="en-US" sz="2200" dirty="0" smtClean="0"/>
          </a:p>
          <a:p>
            <a:pPr>
              <a:lnSpc>
                <a:spcPct val="120000"/>
              </a:lnSpc>
            </a:pPr>
            <a:r>
              <a:rPr lang="fr-FR" sz="2200" dirty="0" smtClean="0">
                <a:latin typeface="Times New Roman"/>
                <a:cs typeface="Times New Roman"/>
              </a:rPr>
              <a:t>II.		</a:t>
            </a:r>
            <a:r>
              <a:rPr lang="fr-FR" sz="2000" dirty="0" smtClean="0">
                <a:latin typeface="Times New Roman"/>
                <a:cs typeface="Times New Roman"/>
              </a:rPr>
              <a:t>L’aspect </a:t>
            </a:r>
            <a:r>
              <a:rPr lang="fr-FR" sz="2000" dirty="0">
                <a:latin typeface="Times New Roman"/>
                <a:cs typeface="Times New Roman"/>
              </a:rPr>
              <a:t>technique de lancer de poids </a:t>
            </a:r>
            <a:endParaRPr lang="fr-FR" sz="2200" dirty="0" smtClean="0">
              <a:latin typeface="Times New Roman"/>
              <a:cs typeface="Times New Roman"/>
            </a:endParaRPr>
          </a:p>
          <a:p>
            <a:pPr>
              <a:lnSpc>
                <a:spcPct val="120000"/>
              </a:lnSpc>
            </a:pPr>
            <a:endParaRPr lang="fr-FR" sz="2200" dirty="0">
              <a:latin typeface="Times New Roman"/>
              <a:cs typeface="Times New Roman"/>
            </a:endParaRPr>
          </a:p>
          <a:p>
            <a:pPr>
              <a:lnSpc>
                <a:spcPct val="120000"/>
              </a:lnSpc>
            </a:pPr>
            <a:r>
              <a:rPr lang="fr-FR" sz="2200" dirty="0" smtClean="0">
                <a:latin typeface="Times New Roman"/>
                <a:cs typeface="Times New Roman"/>
              </a:rPr>
              <a:t>II-1.	La technique en translation (O’Brien)</a:t>
            </a:r>
          </a:p>
          <a:p>
            <a:pPr>
              <a:lnSpc>
                <a:spcPct val="120000"/>
              </a:lnSpc>
            </a:pPr>
            <a:endParaRPr lang="fr-FR" sz="2200" dirty="0">
              <a:latin typeface="Times New Roman"/>
              <a:cs typeface="Times New Roman"/>
            </a:endParaRPr>
          </a:p>
          <a:p>
            <a:pPr>
              <a:lnSpc>
                <a:spcPct val="120000"/>
              </a:lnSpc>
            </a:pPr>
            <a:r>
              <a:rPr lang="fr-FR" sz="2200" dirty="0" smtClean="0">
                <a:latin typeface="Times New Roman"/>
                <a:cs typeface="Times New Roman"/>
              </a:rPr>
              <a:t>II</a:t>
            </a:r>
            <a:r>
              <a:rPr lang="fr-FR" sz="2200" dirty="0">
                <a:latin typeface="Times New Roman"/>
                <a:cs typeface="Times New Roman"/>
              </a:rPr>
              <a:t>-2.	</a:t>
            </a:r>
            <a:r>
              <a:rPr lang="fr-FR" sz="2200" dirty="0" smtClean="0">
                <a:latin typeface="Times New Roman"/>
                <a:cs typeface="Times New Roman"/>
              </a:rPr>
              <a:t>La </a:t>
            </a:r>
            <a:r>
              <a:rPr lang="fr-FR" sz="2200" dirty="0">
                <a:latin typeface="Times New Roman"/>
                <a:cs typeface="Times New Roman"/>
              </a:rPr>
              <a:t>technique en Rotation (Barychnikov</a:t>
            </a:r>
            <a:r>
              <a:rPr lang="fr-FR" sz="2200" dirty="0" smtClean="0">
                <a:latin typeface="Times New Roman"/>
                <a:cs typeface="Times New Roman"/>
              </a:rPr>
              <a:t>)</a:t>
            </a:r>
          </a:p>
          <a:p>
            <a:pPr>
              <a:lnSpc>
                <a:spcPct val="120000"/>
              </a:lnSpc>
            </a:pPr>
            <a:endParaRPr lang="fr-FR" sz="2200" dirty="0">
              <a:latin typeface="Times New Roman"/>
              <a:cs typeface="Times New Roman"/>
            </a:endParaRPr>
          </a:p>
          <a:p>
            <a:pPr>
              <a:lnSpc>
                <a:spcPct val="120000"/>
              </a:lnSpc>
            </a:pPr>
            <a:r>
              <a:rPr lang="fr-FR" sz="2200" dirty="0">
                <a:latin typeface="Times New Roman"/>
                <a:cs typeface="Times New Roman"/>
              </a:rPr>
              <a:t>III.		</a:t>
            </a:r>
            <a:r>
              <a:rPr lang="fr-FR" sz="2200" dirty="0" smtClean="0">
                <a:latin typeface="Times New Roman"/>
                <a:cs typeface="Times New Roman"/>
              </a:rPr>
              <a:t>L’aspect biomécanique de lancer de poids</a:t>
            </a:r>
            <a:endParaRPr lang="fr-FR" sz="2200" dirty="0">
              <a:latin typeface="Times New Roman"/>
              <a:cs typeface="Times New Roman"/>
            </a:endParaRPr>
          </a:p>
          <a:p>
            <a:pPr>
              <a:lnSpc>
                <a:spcPct val="120000"/>
              </a:lnSpc>
            </a:pPr>
            <a:r>
              <a:rPr lang="fr-FR" sz="2200" dirty="0" smtClean="0">
                <a:latin typeface="Times New Roman"/>
                <a:cs typeface="Times New Roman"/>
              </a:rPr>
              <a:t> </a:t>
            </a:r>
            <a:endParaRPr lang="fr-FR" sz="2200" dirty="0">
              <a:latin typeface="Times New Roman"/>
              <a:cs typeface="Times New Roman"/>
            </a:endParaRPr>
          </a:p>
          <a:p>
            <a:pPr>
              <a:lnSpc>
                <a:spcPct val="120000"/>
              </a:lnSpc>
            </a:pPr>
            <a:r>
              <a:rPr lang="fr-FR" sz="2200" dirty="0" smtClean="0">
                <a:latin typeface="Times New Roman"/>
                <a:cs typeface="Times New Roman"/>
              </a:rPr>
              <a:t> IV.</a:t>
            </a:r>
            <a:r>
              <a:rPr lang="fr-FR" sz="2200" dirty="0">
                <a:latin typeface="Times New Roman"/>
                <a:cs typeface="Times New Roman"/>
              </a:rPr>
              <a:t>		</a:t>
            </a:r>
            <a:r>
              <a:rPr lang="fr-FR" sz="2200" dirty="0" smtClean="0">
                <a:latin typeface="Times New Roman"/>
                <a:cs typeface="Times New Roman"/>
              </a:rPr>
              <a:t>Conclusion</a:t>
            </a:r>
            <a:endParaRPr lang="fr-FR" sz="2200" dirty="0">
              <a:latin typeface="Times New Roman"/>
              <a:cs typeface="Times New Roman"/>
            </a:endParaRPr>
          </a:p>
          <a:p>
            <a:endParaRPr lang="fr-FR" sz="2200" dirty="0">
              <a:latin typeface="Times New Roman"/>
              <a:cs typeface="Times New Roman"/>
            </a:endParaRPr>
          </a:p>
        </p:txBody>
      </p:sp>
      <p:pic>
        <p:nvPicPr>
          <p:cNvPr id="6" name="Picture 5" descr="Effort_pics_809.jpg"/>
          <p:cNvPicPr>
            <a:picLocks noChangeAspect="1"/>
          </p:cNvPicPr>
          <p:nvPr/>
        </p:nvPicPr>
        <p:blipFill rotWithShape="1">
          <a:blip r:embed="rId2">
            <a:clrChange>
              <a:clrFrom>
                <a:srgbClr val="F4F9FE"/>
              </a:clrFrom>
              <a:clrTo>
                <a:srgbClr val="F4F9FE">
                  <a:alpha val="0"/>
                </a:srgbClr>
              </a:clrTo>
            </a:clrChange>
            <a:biLevel thresh="25000"/>
            <a:alphaModFix amt="22000"/>
            <a:extLst>
              <a:ext uri="{28A0092B-C50C-407E-A947-70E740481C1C}">
                <a14:useLocalDpi xmlns:a14="http://schemas.microsoft.com/office/drawing/2010/main" xmlns="" val="0"/>
              </a:ext>
            </a:extLst>
          </a:blip>
          <a:srcRect l="7862" t="181" r="33702" b="-181"/>
          <a:stretch/>
        </p:blipFill>
        <p:spPr>
          <a:xfrm>
            <a:off x="1" y="0"/>
            <a:ext cx="3394689" cy="6858000"/>
          </a:xfrm>
          <a:prstGeom prst="rect">
            <a:avLst/>
          </a:prstGeom>
        </p:spPr>
      </p:pic>
    </p:spTree>
    <p:extLst>
      <p:ext uri="{BB962C8B-B14F-4D97-AF65-F5344CB8AC3E}">
        <p14:creationId xmlns:p14="http://schemas.microsoft.com/office/powerpoint/2010/main" xmlns="" val="2339465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randombar(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randombar(horizontal)">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animEffect transition="in" filter="randombar(horizontal)">
                                      <p:cBhvr>
                                        <p:cTn id="17" dur="500"/>
                                        <p:tgtEl>
                                          <p:spTgt spid="4">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4">
                                            <p:txEl>
                                              <p:pRg st="6" end="6"/>
                                            </p:txEl>
                                          </p:spTgt>
                                        </p:tgtEl>
                                        <p:attrNameLst>
                                          <p:attrName>style.visibility</p:attrName>
                                        </p:attrNameLst>
                                      </p:cBhvr>
                                      <p:to>
                                        <p:strVal val="visible"/>
                                      </p:to>
                                    </p:set>
                                    <p:animEffect transition="in" filter="randombar(horizontal)">
                                      <p:cBhvr>
                                        <p:cTn id="22" dur="500"/>
                                        <p:tgtEl>
                                          <p:spTgt spid="4">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4">
                                            <p:txEl>
                                              <p:pRg st="8" end="8"/>
                                            </p:txEl>
                                          </p:spTgt>
                                        </p:tgtEl>
                                        <p:attrNameLst>
                                          <p:attrName>style.visibility</p:attrName>
                                        </p:attrNameLst>
                                      </p:cBhvr>
                                      <p:to>
                                        <p:strVal val="visible"/>
                                      </p:to>
                                    </p:set>
                                    <p:animEffect transition="in" filter="randombar(horizontal)">
                                      <p:cBhvr>
                                        <p:cTn id="27" dur="500"/>
                                        <p:tgtEl>
                                          <p:spTgt spid="4">
                                            <p:txEl>
                                              <p:pRg st="8"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4">
                                            <p:txEl>
                                              <p:pRg st="10" end="10"/>
                                            </p:txEl>
                                          </p:spTgt>
                                        </p:tgtEl>
                                        <p:attrNameLst>
                                          <p:attrName>style.visibility</p:attrName>
                                        </p:attrNameLst>
                                      </p:cBhvr>
                                      <p:to>
                                        <p:strVal val="visible"/>
                                      </p:to>
                                    </p:set>
                                    <p:animEffect transition="in" filter="randombar(horizontal)">
                                      <p:cBhvr>
                                        <p:cTn id="32" dur="500"/>
                                        <p:tgtEl>
                                          <p:spTgt spid="4">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905986" y="487313"/>
            <a:ext cx="3487322" cy="461665"/>
          </a:xfrm>
          <a:prstGeom prst="rect">
            <a:avLst/>
          </a:prstGeom>
        </p:spPr>
        <p:txBody>
          <a:bodyPr wrap="square">
            <a:spAutoFit/>
          </a:bodyPr>
          <a:lstStyle/>
          <a:p>
            <a:r>
              <a:rPr lang="fr-FR" sz="2400" b="1" dirty="0" smtClean="0">
                <a:latin typeface="Times New Roman"/>
                <a:cs typeface="Times New Roman"/>
              </a:rPr>
              <a:t>La </a:t>
            </a:r>
            <a:r>
              <a:rPr lang="fr-FR" sz="2400" b="1" dirty="0">
                <a:latin typeface="Times New Roman"/>
                <a:cs typeface="Times New Roman"/>
              </a:rPr>
              <a:t>technique en </a:t>
            </a:r>
            <a:r>
              <a:rPr lang="fr-FR" sz="2400" b="1" dirty="0" smtClean="0">
                <a:latin typeface="Times New Roman"/>
                <a:cs typeface="Times New Roman"/>
              </a:rPr>
              <a:t>Rotation</a:t>
            </a:r>
            <a:endParaRPr lang="fr-FR" sz="2400" b="1" dirty="0">
              <a:latin typeface="Times New Roman"/>
              <a:cs typeface="Times New Roman"/>
            </a:endParaRPr>
          </a:p>
        </p:txBody>
      </p:sp>
      <p:pic>
        <p:nvPicPr>
          <p:cNvPr id="2" name="SHOT PUT KOVACS Joe 22,56m Observations and Analysis (4).mp4">
            <a:hlinkClick r:id="" action="ppaction://media"/>
          </p:cNvPr>
          <p:cNvPicPr>
            <a:picLocks noChangeAspect="1"/>
          </p:cNvPicPr>
          <p:nvPr>
            <a:videoFile r:link="rId1"/>
            <p:extLst>
              <p:ext uri="{DAA4B4D4-6D71-4841-9C94-3DE7FCFB9230}">
                <p14:media xmlns:p14="http://schemas.microsoft.com/office/powerpoint/2010/main" xmlns="" r:embed="rId3"/>
              </p:ext>
            </p:extLst>
          </p:nvPr>
        </p:nvPicPr>
        <p:blipFill>
          <a:blip r:embed="rId4"/>
          <a:stretch>
            <a:fillRect/>
          </a:stretch>
        </p:blipFill>
        <p:spPr>
          <a:xfrm>
            <a:off x="328229" y="1340369"/>
            <a:ext cx="8491112" cy="4937956"/>
          </a:xfrm>
          <a:prstGeom prst="rect">
            <a:avLst/>
          </a:prstGeom>
        </p:spPr>
      </p:pic>
    </p:spTree>
    <p:extLst>
      <p:ext uri="{BB962C8B-B14F-4D97-AF65-F5344CB8AC3E}">
        <p14:creationId xmlns:p14="http://schemas.microsoft.com/office/powerpoint/2010/main" xmlns="" val="286397819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901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2"/>
                                        </p:tgtEl>
                                      </p:cBhvr>
                                    </p:cmd>
                                  </p:childTnLst>
                                </p:cTn>
                              </p:par>
                            </p:childTnLst>
                          </p:cTn>
                        </p:par>
                      </p:childTnLst>
                    </p:cTn>
                  </p:par>
                </p:childTnLst>
              </p:cTn>
              <p:nextCondLst>
                <p:cond evt="onClick" delay="0">
                  <p:tgtEl>
                    <p:spTgt spid="2"/>
                  </p:tgtEl>
                </p:cond>
              </p:nextCondLst>
            </p:seq>
            <p:video>
              <p:cMediaNode vol="80000">
                <p:cTn id="12" fill="hold" display="0">
                  <p:stCondLst>
                    <p:cond delay="indefinite"/>
                  </p:stCondLst>
                </p:cTn>
                <p:tgtEl>
                  <p:spTgt spid="2"/>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21952" y="812474"/>
            <a:ext cx="7727381" cy="4078039"/>
          </a:xfrm>
          <a:prstGeom prst="rect">
            <a:avLst/>
          </a:prstGeom>
        </p:spPr>
        <p:txBody>
          <a:bodyPr wrap="square">
            <a:spAutoFit/>
          </a:bodyPr>
          <a:lstStyle/>
          <a:p>
            <a:pPr>
              <a:lnSpc>
                <a:spcPct val="130000"/>
              </a:lnSpc>
            </a:pPr>
            <a:r>
              <a:rPr lang="fr-FR" sz="2000" dirty="0" smtClean="0">
                <a:latin typeface="Times New Roman"/>
                <a:cs typeface="Times New Roman"/>
              </a:rPr>
              <a:t>	La distance d'un lancer peut être maximalisée en optimisant les différents paramètres qui influent positivement ou négativement la trajectoire parcourue par le poids.</a:t>
            </a:r>
          </a:p>
          <a:p>
            <a:pPr>
              <a:lnSpc>
                <a:spcPct val="130000"/>
              </a:lnSpc>
            </a:pPr>
            <a:r>
              <a:rPr lang="fr-FR" sz="2000" dirty="0" smtClean="0">
                <a:latin typeface="Times New Roman"/>
                <a:cs typeface="Times New Roman"/>
              </a:rPr>
              <a:t>	</a:t>
            </a:r>
          </a:p>
          <a:p>
            <a:pPr>
              <a:lnSpc>
                <a:spcPct val="130000"/>
              </a:lnSpc>
            </a:pPr>
            <a:r>
              <a:rPr lang="fr-FR" sz="2000" dirty="0">
                <a:latin typeface="Times New Roman"/>
                <a:cs typeface="Times New Roman"/>
              </a:rPr>
              <a:t>	</a:t>
            </a:r>
            <a:r>
              <a:rPr lang="fr-FR" sz="2000" dirty="0" smtClean="0">
                <a:latin typeface="Times New Roman"/>
                <a:cs typeface="Times New Roman"/>
              </a:rPr>
              <a:t>Les facteurs suivants peuvent être influencés par l'athlète, et affectent la distance obtenue, dans l'ordre d'importance ci dessous :</a:t>
            </a:r>
          </a:p>
          <a:p>
            <a:pPr>
              <a:lnSpc>
                <a:spcPct val="130000"/>
              </a:lnSpc>
            </a:pPr>
            <a:endParaRPr lang="fr-FR" sz="2000" dirty="0" smtClean="0">
              <a:latin typeface="Times New Roman"/>
              <a:cs typeface="Times New Roman"/>
            </a:endParaRPr>
          </a:p>
          <a:p>
            <a:pPr marL="914400" lvl="1" indent="-457200">
              <a:lnSpc>
                <a:spcPct val="130000"/>
              </a:lnSpc>
              <a:buFont typeface="+mj-lt"/>
              <a:buAutoNum type="arabicPeriod"/>
            </a:pPr>
            <a:r>
              <a:rPr lang="fr-FR" sz="2000" dirty="0" smtClean="0">
                <a:latin typeface="Times New Roman"/>
                <a:cs typeface="Times New Roman"/>
              </a:rPr>
              <a:t>La </a:t>
            </a:r>
            <a:r>
              <a:rPr lang="fr-FR" sz="2000" dirty="0">
                <a:latin typeface="Times New Roman"/>
                <a:cs typeface="Times New Roman"/>
              </a:rPr>
              <a:t>v</a:t>
            </a:r>
            <a:r>
              <a:rPr lang="fr-FR" sz="2000" dirty="0" smtClean="0">
                <a:latin typeface="Times New Roman"/>
                <a:cs typeface="Times New Roman"/>
              </a:rPr>
              <a:t>itesse d'envol </a:t>
            </a:r>
          </a:p>
          <a:p>
            <a:pPr marL="914400" lvl="1" indent="-457200">
              <a:lnSpc>
                <a:spcPct val="130000"/>
              </a:lnSpc>
              <a:buFont typeface="+mj-lt"/>
              <a:buAutoNum type="arabicPeriod"/>
            </a:pPr>
            <a:r>
              <a:rPr lang="fr-FR" sz="2000" dirty="0" smtClean="0">
                <a:latin typeface="Times New Roman"/>
                <a:cs typeface="Times New Roman"/>
              </a:rPr>
              <a:t>L’angle d'envol </a:t>
            </a:r>
          </a:p>
          <a:p>
            <a:pPr marL="914400" lvl="1" indent="-457200">
              <a:lnSpc>
                <a:spcPct val="130000"/>
              </a:lnSpc>
              <a:buFont typeface="+mj-lt"/>
              <a:buAutoNum type="arabicPeriod"/>
            </a:pPr>
            <a:r>
              <a:rPr lang="fr-FR" sz="2000" dirty="0" smtClean="0">
                <a:latin typeface="Times New Roman"/>
                <a:cs typeface="Times New Roman"/>
              </a:rPr>
              <a:t>La hauteur d'envol</a:t>
            </a:r>
            <a:endParaRPr lang="fr-FR" sz="2000" dirty="0">
              <a:latin typeface="Times New Roman"/>
              <a:cs typeface="Times New Roman"/>
            </a:endParaRPr>
          </a:p>
        </p:txBody>
      </p:sp>
      <p:sp>
        <p:nvSpPr>
          <p:cNvPr id="7" name="Rectangle 6"/>
          <p:cNvSpPr/>
          <p:nvPr/>
        </p:nvSpPr>
        <p:spPr>
          <a:xfrm>
            <a:off x="665221" y="201199"/>
            <a:ext cx="4613312" cy="461665"/>
          </a:xfrm>
          <a:prstGeom prst="rect">
            <a:avLst/>
          </a:prstGeom>
        </p:spPr>
        <p:txBody>
          <a:bodyPr wrap="none">
            <a:spAutoFit/>
          </a:bodyPr>
          <a:lstStyle/>
          <a:p>
            <a:r>
              <a:rPr lang="fr-FR" sz="2400" b="1" dirty="0" smtClean="0">
                <a:latin typeface="Times New Roman"/>
                <a:cs typeface="Times New Roman"/>
              </a:rPr>
              <a:t>III.		Les </a:t>
            </a:r>
            <a:r>
              <a:rPr lang="fr-FR" sz="2400" b="1" dirty="0">
                <a:latin typeface="Times New Roman"/>
                <a:cs typeface="Times New Roman"/>
              </a:rPr>
              <a:t>aspects </a:t>
            </a:r>
            <a:r>
              <a:rPr lang="fr-FR" sz="2400" b="1" dirty="0" smtClean="0">
                <a:latin typeface="Times New Roman"/>
                <a:cs typeface="Times New Roman"/>
              </a:rPr>
              <a:t>biomécaniques</a:t>
            </a:r>
            <a:endParaRPr lang="fr-FR" sz="2400" b="1" dirty="0">
              <a:latin typeface="Times New Roman"/>
              <a:cs typeface="Times New Roman"/>
            </a:endParaRPr>
          </a:p>
        </p:txBody>
      </p:sp>
    </p:spTree>
    <p:extLst>
      <p:ext uri="{BB962C8B-B14F-4D97-AF65-F5344CB8AC3E}">
        <p14:creationId xmlns:p14="http://schemas.microsoft.com/office/powerpoint/2010/main" xmlns="" val="180179555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randombar(horizontal)">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animEffect transition="in" filter="randombar(horizontal)">
                                      <p:cBhvr>
                                        <p:cTn id="17" dur="500"/>
                                        <p:tgtEl>
                                          <p:spTgt spid="6">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6">
                                            <p:txEl>
                                              <p:pRg st="5" end="5"/>
                                            </p:txEl>
                                          </p:spTgt>
                                        </p:tgtEl>
                                        <p:attrNameLst>
                                          <p:attrName>style.visibility</p:attrName>
                                        </p:attrNameLst>
                                      </p:cBhvr>
                                      <p:to>
                                        <p:strVal val="visible"/>
                                      </p:to>
                                    </p:set>
                                    <p:animEffect transition="in" filter="randombar(horizontal)">
                                      <p:cBhvr>
                                        <p:cTn id="22" dur="500"/>
                                        <p:tgtEl>
                                          <p:spTgt spid="6">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animEffect transition="in" filter="randombar(horizontal)">
                                      <p:cBhvr>
                                        <p:cTn id="27"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2" name="Picture 1" descr="18_xas_source.jpg"/>
          <p:cNvPicPr>
            <a:picLocks noChangeAspect="1"/>
          </p:cNvPicPr>
          <p:nvPr/>
        </p:nvPicPr>
        <p:blipFill rotWithShape="1">
          <a:blip r:embed="rId2">
            <a:duotone>
              <a:prstClr val="black"/>
              <a:srgbClr val="DCF0FF">
                <a:tint val="45000"/>
                <a:satMod val="400000"/>
              </a:srgbClr>
            </a:duotone>
            <a:alphaModFix amt="45000"/>
            <a:extLst>
              <a:ext uri="{28A0092B-C50C-407E-A947-70E740481C1C}">
                <a14:useLocalDpi xmlns:a14="http://schemas.microsoft.com/office/drawing/2010/main" xmlns="" val="0"/>
              </a:ext>
            </a:extLst>
          </a:blip>
          <a:srcRect b="5462"/>
          <a:stretch/>
        </p:blipFill>
        <p:spPr>
          <a:xfrm>
            <a:off x="3750776" y="-4237"/>
            <a:ext cx="5393223" cy="6834260"/>
          </a:xfrm>
          <a:prstGeom prst="rect">
            <a:avLst/>
          </a:prstGeom>
        </p:spPr>
      </p:pic>
      <p:sp>
        <p:nvSpPr>
          <p:cNvPr id="4" name="Rectangle 3"/>
          <p:cNvSpPr/>
          <p:nvPr/>
        </p:nvSpPr>
        <p:spPr>
          <a:xfrm>
            <a:off x="505266" y="828681"/>
            <a:ext cx="8192199" cy="5678478"/>
          </a:xfrm>
          <a:prstGeom prst="rect">
            <a:avLst/>
          </a:prstGeom>
        </p:spPr>
        <p:txBody>
          <a:bodyPr wrap="square">
            <a:spAutoFit/>
          </a:bodyPr>
          <a:lstStyle/>
          <a:p>
            <a:pPr algn="just">
              <a:lnSpc>
                <a:spcPct val="130000"/>
              </a:lnSpc>
            </a:pPr>
            <a:r>
              <a:rPr lang="fr-FR" sz="2000" dirty="0" smtClean="0">
                <a:latin typeface="Times New Roman"/>
                <a:cs typeface="Times New Roman"/>
              </a:rPr>
              <a:t>	 C’est La vitesse à laquelle le poids quitte la main du lanceur a l'effet le plus important sur la longueur du jet.</a:t>
            </a:r>
          </a:p>
          <a:p>
            <a:pPr algn="just">
              <a:lnSpc>
                <a:spcPct val="130000"/>
              </a:lnSpc>
            </a:pPr>
            <a:endParaRPr lang="fr-FR" sz="2000" dirty="0" smtClean="0">
              <a:latin typeface="Times New Roman"/>
              <a:cs typeface="Times New Roman"/>
            </a:endParaRPr>
          </a:p>
          <a:p>
            <a:pPr algn="just">
              <a:lnSpc>
                <a:spcPct val="130000"/>
              </a:lnSpc>
            </a:pPr>
            <a:r>
              <a:rPr lang="fr-FR" sz="2000" dirty="0">
                <a:latin typeface="Times New Roman"/>
                <a:cs typeface="Times New Roman"/>
              </a:rPr>
              <a:t>	</a:t>
            </a:r>
            <a:r>
              <a:rPr lang="fr-FR" sz="2000" dirty="0" smtClean="0">
                <a:latin typeface="Times New Roman"/>
                <a:cs typeface="Times New Roman"/>
              </a:rPr>
              <a:t>Une augmentation de vitesse entraînera une augmentation de distance.</a:t>
            </a:r>
          </a:p>
          <a:p>
            <a:pPr algn="just">
              <a:lnSpc>
                <a:spcPct val="130000"/>
              </a:lnSpc>
            </a:pPr>
            <a:endParaRPr lang="fr-FR" sz="2000" dirty="0" smtClean="0">
              <a:latin typeface="Times New Roman"/>
              <a:cs typeface="Times New Roman"/>
            </a:endParaRPr>
          </a:p>
          <a:p>
            <a:pPr marL="342900" indent="-342900" algn="just">
              <a:lnSpc>
                <a:spcPct val="130000"/>
              </a:lnSpc>
              <a:buFont typeface="Arial"/>
              <a:buChar char="•"/>
            </a:pPr>
            <a:r>
              <a:rPr lang="fr-CA" sz="2000" dirty="0">
                <a:solidFill>
                  <a:srgbClr val="3366FF"/>
                </a:solidFill>
                <a:latin typeface="Times New Roman"/>
                <a:cs typeface="Times New Roman"/>
              </a:rPr>
              <a:t>Pour la technique en </a:t>
            </a:r>
            <a:r>
              <a:rPr lang="fr-CA" sz="2000" b="1" dirty="0">
                <a:solidFill>
                  <a:srgbClr val="3366FF"/>
                </a:solidFill>
                <a:latin typeface="Times New Roman"/>
                <a:cs typeface="Times New Roman"/>
              </a:rPr>
              <a:t>translation,</a:t>
            </a:r>
            <a:r>
              <a:rPr lang="fr-CA" sz="2000" dirty="0">
                <a:solidFill>
                  <a:srgbClr val="3366FF"/>
                </a:solidFill>
                <a:latin typeface="Times New Roman"/>
                <a:cs typeface="Times New Roman"/>
              </a:rPr>
              <a:t> </a:t>
            </a:r>
            <a:r>
              <a:rPr lang="fr-FR" sz="2000" dirty="0" smtClean="0">
                <a:latin typeface="Times New Roman"/>
                <a:cs typeface="Times New Roman"/>
              </a:rPr>
              <a:t>la haute vitesse d'envol est obtenu par le transfert des forces des jambes vers le bras lanceur et l'engin en passant par la hanche, le tronc et l'épaule.</a:t>
            </a:r>
          </a:p>
          <a:p>
            <a:pPr algn="just">
              <a:lnSpc>
                <a:spcPct val="130000"/>
              </a:lnSpc>
            </a:pPr>
            <a:endParaRPr lang="fr-FR" sz="2000" dirty="0" smtClean="0">
              <a:latin typeface="Times New Roman"/>
              <a:cs typeface="Times New Roman"/>
            </a:endParaRPr>
          </a:p>
          <a:p>
            <a:pPr marL="342900" indent="-342900" algn="just">
              <a:lnSpc>
                <a:spcPct val="130000"/>
              </a:lnSpc>
              <a:buFont typeface="Arial"/>
              <a:buChar char="•"/>
            </a:pPr>
            <a:r>
              <a:rPr lang="fr-CA" sz="2000" dirty="0">
                <a:solidFill>
                  <a:srgbClr val="3366FF"/>
                </a:solidFill>
                <a:latin typeface="Times New Roman"/>
                <a:cs typeface="Times New Roman"/>
              </a:rPr>
              <a:t>Pour la technique en </a:t>
            </a:r>
            <a:r>
              <a:rPr lang="fr-CA" sz="2000" b="1" dirty="0">
                <a:solidFill>
                  <a:srgbClr val="3366FF"/>
                </a:solidFill>
                <a:latin typeface="Times New Roman"/>
                <a:cs typeface="Times New Roman"/>
              </a:rPr>
              <a:t>rotation,</a:t>
            </a:r>
            <a:r>
              <a:rPr lang="fr-CA" sz="2000" dirty="0">
                <a:solidFill>
                  <a:srgbClr val="3366FF"/>
                </a:solidFill>
                <a:latin typeface="Times New Roman"/>
                <a:cs typeface="Times New Roman"/>
              </a:rPr>
              <a:t> </a:t>
            </a:r>
            <a:r>
              <a:rPr lang="fr-FR" sz="2000" dirty="0" smtClean="0">
                <a:latin typeface="Times New Roman"/>
                <a:cs typeface="Times New Roman"/>
              </a:rPr>
              <a:t>la Haute vitesse d'envol réalisée par l'action subséquente des principaux groupes musculaires concernés, est obtenu par sauts et finales exécutés à partir de rotations.</a:t>
            </a:r>
          </a:p>
          <a:p>
            <a:pPr algn="just">
              <a:lnSpc>
                <a:spcPct val="130000"/>
              </a:lnSpc>
            </a:pPr>
            <a:endParaRPr lang="fr-FR" sz="2000" dirty="0" smtClean="0">
              <a:latin typeface="Times New Roman"/>
              <a:cs typeface="Times New Roman"/>
            </a:endParaRPr>
          </a:p>
          <a:p>
            <a:pPr algn="just">
              <a:lnSpc>
                <a:spcPct val="130000"/>
              </a:lnSpc>
            </a:pPr>
            <a:endParaRPr lang="fr-FR" sz="2000" dirty="0" smtClean="0">
              <a:latin typeface="Times New Roman"/>
              <a:cs typeface="Times New Roman"/>
            </a:endParaRPr>
          </a:p>
        </p:txBody>
      </p:sp>
      <p:sp>
        <p:nvSpPr>
          <p:cNvPr id="3" name="Rectangle 2"/>
          <p:cNvSpPr/>
          <p:nvPr/>
        </p:nvSpPr>
        <p:spPr>
          <a:xfrm>
            <a:off x="658836" y="209427"/>
            <a:ext cx="2598362" cy="400110"/>
          </a:xfrm>
          <a:prstGeom prst="rect">
            <a:avLst/>
          </a:prstGeom>
        </p:spPr>
        <p:txBody>
          <a:bodyPr wrap="none">
            <a:spAutoFit/>
          </a:bodyPr>
          <a:lstStyle/>
          <a:p>
            <a:r>
              <a:rPr lang="fr-FR" sz="2000" b="1" dirty="0" smtClean="0">
                <a:latin typeface="Times New Roman"/>
                <a:cs typeface="Times New Roman"/>
              </a:rPr>
              <a:t>1.	La vitesse d’envol</a:t>
            </a:r>
            <a:endParaRPr lang="fr-FR" sz="2000" b="1" dirty="0">
              <a:latin typeface="Times New Roman"/>
              <a:cs typeface="Times New Roman"/>
            </a:endParaRPr>
          </a:p>
        </p:txBody>
      </p:sp>
    </p:spTree>
    <p:extLst>
      <p:ext uri="{BB962C8B-B14F-4D97-AF65-F5344CB8AC3E}">
        <p14:creationId xmlns:p14="http://schemas.microsoft.com/office/powerpoint/2010/main" xmlns="" val="427586345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randombar(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randombar(horizontal)">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animEffect transition="in" filter="randombar(horizontal)">
                                      <p:cBhvr>
                                        <p:cTn id="17" dur="500"/>
                                        <p:tgtEl>
                                          <p:spTgt spid="4">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4">
                                            <p:txEl>
                                              <p:pRg st="6" end="6"/>
                                            </p:txEl>
                                          </p:spTgt>
                                        </p:tgtEl>
                                        <p:attrNameLst>
                                          <p:attrName>style.visibility</p:attrName>
                                        </p:attrNameLst>
                                      </p:cBhvr>
                                      <p:to>
                                        <p:strVal val="visible"/>
                                      </p:to>
                                    </p:set>
                                    <p:animEffect transition="in" filter="randombar(horizontal)">
                                      <p:cBhvr>
                                        <p:cTn id="22"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apture d’écran 2015-11-08 à 20.38.58.png"/>
          <p:cNvPicPr>
            <a:picLocks noChangeAspect="1"/>
          </p:cNvPicPr>
          <p:nvPr/>
        </p:nvPicPr>
        <p:blipFill>
          <a:blip r:embed="rId2">
            <a:alphaModFix/>
            <a:extLst>
              <a:ext uri="{28A0092B-C50C-407E-A947-70E740481C1C}">
                <a14:useLocalDpi xmlns:a14="http://schemas.microsoft.com/office/drawing/2010/main" xmlns="" val="0"/>
              </a:ext>
            </a:extLst>
          </a:blip>
          <a:stretch>
            <a:fillRect/>
          </a:stretch>
        </p:blipFill>
        <p:spPr>
          <a:xfrm>
            <a:off x="5289122" y="1539285"/>
            <a:ext cx="3997575" cy="4923160"/>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
        <p:nvSpPr>
          <p:cNvPr id="5" name="Rectangle 4"/>
          <p:cNvSpPr/>
          <p:nvPr/>
        </p:nvSpPr>
        <p:spPr>
          <a:xfrm>
            <a:off x="506518" y="2960844"/>
            <a:ext cx="4984391" cy="1451679"/>
          </a:xfrm>
          <a:prstGeom prst="rect">
            <a:avLst/>
          </a:prstGeom>
        </p:spPr>
        <p:txBody>
          <a:bodyPr wrap="square">
            <a:spAutoFit/>
          </a:bodyPr>
          <a:lstStyle/>
          <a:p>
            <a:pPr marL="342900" indent="-342900" algn="just">
              <a:lnSpc>
                <a:spcPct val="150000"/>
              </a:lnSpc>
              <a:buFont typeface="Arial"/>
              <a:buChar char="•"/>
            </a:pPr>
            <a:r>
              <a:rPr lang="fr-CA" sz="2000" dirty="0" smtClean="0">
                <a:solidFill>
                  <a:srgbClr val="3366FF"/>
                </a:solidFill>
                <a:latin typeface="Times New Roman"/>
                <a:cs typeface="Times New Roman"/>
              </a:rPr>
              <a:t>Pour la technique en </a:t>
            </a:r>
            <a:r>
              <a:rPr lang="fr-CA" sz="2000" b="1" dirty="0" smtClean="0">
                <a:solidFill>
                  <a:srgbClr val="3366FF"/>
                </a:solidFill>
                <a:latin typeface="Times New Roman"/>
                <a:cs typeface="Times New Roman"/>
              </a:rPr>
              <a:t>rotation,</a:t>
            </a:r>
            <a:r>
              <a:rPr lang="fr-CA" sz="2000" dirty="0" smtClean="0">
                <a:solidFill>
                  <a:srgbClr val="3366FF"/>
                </a:solidFill>
                <a:latin typeface="Times New Roman"/>
                <a:cs typeface="Times New Roman"/>
              </a:rPr>
              <a:t> </a:t>
            </a:r>
            <a:r>
              <a:rPr lang="fr-CA" sz="2000" dirty="0" smtClean="0">
                <a:latin typeface="Times New Roman"/>
                <a:cs typeface="Times New Roman"/>
              </a:rPr>
              <a:t>l’angle d'envol optimal est obtenu par l'action des jambes de blocage et d'appui.</a:t>
            </a:r>
          </a:p>
        </p:txBody>
      </p:sp>
      <p:sp>
        <p:nvSpPr>
          <p:cNvPr id="6" name="Rectangle 5"/>
          <p:cNvSpPr/>
          <p:nvPr/>
        </p:nvSpPr>
        <p:spPr>
          <a:xfrm>
            <a:off x="658836" y="209427"/>
            <a:ext cx="2339878" cy="400110"/>
          </a:xfrm>
          <a:prstGeom prst="rect">
            <a:avLst/>
          </a:prstGeom>
        </p:spPr>
        <p:txBody>
          <a:bodyPr wrap="none">
            <a:spAutoFit/>
          </a:bodyPr>
          <a:lstStyle/>
          <a:p>
            <a:r>
              <a:rPr lang="fr-FR" sz="2000" b="1" dirty="0">
                <a:latin typeface="Times New Roman"/>
                <a:cs typeface="Times New Roman"/>
              </a:rPr>
              <a:t>2</a:t>
            </a:r>
            <a:r>
              <a:rPr lang="fr-FR" sz="2000" b="1" dirty="0" smtClean="0">
                <a:latin typeface="Times New Roman"/>
                <a:cs typeface="Times New Roman"/>
              </a:rPr>
              <a:t>.	L’angle d’envol</a:t>
            </a:r>
            <a:endParaRPr lang="fr-FR" sz="2000" b="1" dirty="0">
              <a:latin typeface="Times New Roman"/>
              <a:cs typeface="Times New Roman"/>
            </a:endParaRPr>
          </a:p>
        </p:txBody>
      </p:sp>
      <p:sp>
        <p:nvSpPr>
          <p:cNvPr id="7" name="Rectangle 6"/>
          <p:cNvSpPr/>
          <p:nvPr/>
        </p:nvSpPr>
        <p:spPr>
          <a:xfrm>
            <a:off x="882768" y="4395189"/>
            <a:ext cx="4628482" cy="507831"/>
          </a:xfrm>
          <a:prstGeom prst="rect">
            <a:avLst/>
          </a:prstGeom>
        </p:spPr>
        <p:txBody>
          <a:bodyPr wrap="square">
            <a:spAutoFit/>
          </a:bodyPr>
          <a:lstStyle/>
          <a:p>
            <a:pPr algn="just">
              <a:lnSpc>
                <a:spcPct val="150000"/>
              </a:lnSpc>
            </a:pPr>
            <a:r>
              <a:rPr lang="fr-CA" dirty="0" smtClean="0">
                <a:latin typeface="Times New Roman"/>
                <a:cs typeface="Times New Roman"/>
              </a:rPr>
              <a:t>L'angle optimal d'envol est d'environ 41 à 42°.</a:t>
            </a:r>
            <a:endParaRPr lang="fr-CA" dirty="0">
              <a:latin typeface="Times New Roman"/>
              <a:cs typeface="Times New Roman"/>
            </a:endParaRPr>
          </a:p>
        </p:txBody>
      </p:sp>
      <p:sp>
        <p:nvSpPr>
          <p:cNvPr id="3" name="Rectangle 2"/>
          <p:cNvSpPr/>
          <p:nvPr/>
        </p:nvSpPr>
        <p:spPr>
          <a:xfrm>
            <a:off x="822285" y="1455383"/>
            <a:ext cx="4572000" cy="1315745"/>
          </a:xfrm>
          <a:prstGeom prst="rect">
            <a:avLst/>
          </a:prstGeom>
        </p:spPr>
        <p:txBody>
          <a:bodyPr>
            <a:spAutoFit/>
          </a:bodyPr>
          <a:lstStyle/>
          <a:p>
            <a:pPr algn="just">
              <a:lnSpc>
                <a:spcPct val="150000"/>
              </a:lnSpc>
            </a:pPr>
            <a:r>
              <a:rPr lang="fr-CA" dirty="0">
                <a:solidFill>
                  <a:srgbClr val="3366FF"/>
                </a:solidFill>
                <a:latin typeface="Times New Roman"/>
                <a:cs typeface="Times New Roman"/>
              </a:rPr>
              <a:t>Pour la technique en </a:t>
            </a:r>
            <a:r>
              <a:rPr lang="fr-CA" b="1" dirty="0">
                <a:solidFill>
                  <a:srgbClr val="3366FF"/>
                </a:solidFill>
                <a:latin typeface="Times New Roman"/>
                <a:cs typeface="Times New Roman"/>
              </a:rPr>
              <a:t>translation,</a:t>
            </a:r>
            <a:r>
              <a:rPr lang="fr-CA" dirty="0">
                <a:solidFill>
                  <a:srgbClr val="3366FF"/>
                </a:solidFill>
                <a:latin typeface="Times New Roman"/>
                <a:cs typeface="Times New Roman"/>
              </a:rPr>
              <a:t> </a:t>
            </a:r>
            <a:r>
              <a:rPr lang="fr-CA" dirty="0">
                <a:latin typeface="Times New Roman"/>
                <a:cs typeface="Times New Roman"/>
              </a:rPr>
              <a:t>l'angle d'envol optimal obtenu par l’élévation de centre de gravité du corps pendant la finale.</a:t>
            </a:r>
          </a:p>
        </p:txBody>
      </p:sp>
    </p:spTree>
    <p:extLst>
      <p:ext uri="{BB962C8B-B14F-4D97-AF65-F5344CB8AC3E}">
        <p14:creationId xmlns:p14="http://schemas.microsoft.com/office/powerpoint/2010/main" xmlns="" val="49301822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randombar(horizont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randombar(horizontal)">
                                      <p:cBhvr>
                                        <p:cTn id="15" dur="500"/>
                                        <p:tgtEl>
                                          <p:spTgt spid="5">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7">
                                            <p:txEl>
                                              <p:pRg st="0" end="0"/>
                                            </p:txEl>
                                          </p:spTgt>
                                        </p:tgtEl>
                                        <p:attrNameLst>
                                          <p:attrName>style.visibility</p:attrName>
                                        </p:attrNameLst>
                                      </p:cBhvr>
                                      <p:to>
                                        <p:strVal val="visible"/>
                                      </p:to>
                                    </p:set>
                                    <p:animEffect transition="in" filter="randombar(horizontal)">
                                      <p:cBhvr>
                                        <p:cTn id="20"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Capture d’écran 2015-11-08 à 20.54.21.png"/>
          <p:cNvPicPr>
            <a:picLocks noChangeAspect="1"/>
          </p:cNvPicPr>
          <p:nvPr/>
        </p:nvPicPr>
        <p:blipFill>
          <a:blip r:embed="rId2">
            <a:alphaModFix/>
            <a:extLst>
              <a:ext uri="{BEBA8EAE-BF5A-486C-A8C5-ECC9F3942E4B}">
                <a14:imgProps xmlns:a14="http://schemas.microsoft.com/office/drawing/2010/main" xmlns="">
                  <a14:imgLayer r:embed="rId3">
                    <a14:imgEffect>
                      <a14:brightnessContrast bright="4000" contrast="54000"/>
                    </a14:imgEffect>
                  </a14:imgLayer>
                </a14:imgProps>
              </a:ext>
              <a:ext uri="{28A0092B-C50C-407E-A947-70E740481C1C}">
                <a14:useLocalDpi xmlns:a14="http://schemas.microsoft.com/office/drawing/2010/main" xmlns="" val="0"/>
              </a:ext>
            </a:extLst>
          </a:blip>
          <a:stretch>
            <a:fillRect/>
          </a:stretch>
        </p:blipFill>
        <p:spPr>
          <a:xfrm>
            <a:off x="5229222" y="1552149"/>
            <a:ext cx="4069088" cy="4860307"/>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
        <p:nvSpPr>
          <p:cNvPr id="4" name="Rectangle 3"/>
          <p:cNvSpPr/>
          <p:nvPr/>
        </p:nvSpPr>
        <p:spPr>
          <a:xfrm>
            <a:off x="465967" y="3955878"/>
            <a:ext cx="5100848" cy="1913344"/>
          </a:xfrm>
          <a:prstGeom prst="rect">
            <a:avLst/>
          </a:prstGeom>
        </p:spPr>
        <p:txBody>
          <a:bodyPr wrap="square">
            <a:spAutoFit/>
          </a:bodyPr>
          <a:lstStyle/>
          <a:p>
            <a:pPr algn="just">
              <a:lnSpc>
                <a:spcPct val="150000"/>
              </a:lnSpc>
            </a:pPr>
            <a:r>
              <a:rPr lang="fr-FR" sz="2000" dirty="0" smtClean="0">
                <a:latin typeface="Times New Roman"/>
                <a:cs typeface="Times New Roman"/>
              </a:rPr>
              <a:t>	Une mauvaise technique peut cependant réduire la hauteur d'envol, </a:t>
            </a:r>
          </a:p>
          <a:p>
            <a:pPr algn="just">
              <a:lnSpc>
                <a:spcPct val="150000"/>
              </a:lnSpc>
            </a:pPr>
            <a:r>
              <a:rPr lang="fr-FR" sz="2000" dirty="0" smtClean="0">
                <a:latin typeface="Times New Roman"/>
                <a:cs typeface="Times New Roman"/>
              </a:rPr>
              <a:t>par ex « l’extension incomplète des jambes pendant la finale ».</a:t>
            </a:r>
          </a:p>
        </p:txBody>
      </p:sp>
      <p:sp>
        <p:nvSpPr>
          <p:cNvPr id="5" name="Rectangle 4"/>
          <p:cNvSpPr/>
          <p:nvPr/>
        </p:nvSpPr>
        <p:spPr>
          <a:xfrm>
            <a:off x="658836" y="209427"/>
            <a:ext cx="2750773" cy="400110"/>
          </a:xfrm>
          <a:prstGeom prst="rect">
            <a:avLst/>
          </a:prstGeom>
        </p:spPr>
        <p:txBody>
          <a:bodyPr wrap="none">
            <a:spAutoFit/>
          </a:bodyPr>
          <a:lstStyle/>
          <a:p>
            <a:r>
              <a:rPr lang="fr-FR" sz="2000" b="1" dirty="0" smtClean="0">
                <a:latin typeface="Times New Roman"/>
                <a:cs typeface="Times New Roman"/>
              </a:rPr>
              <a:t>3.	La hauteur d’envol</a:t>
            </a:r>
            <a:endParaRPr lang="fr-FR" sz="2000" b="1" dirty="0">
              <a:latin typeface="Times New Roman"/>
              <a:cs typeface="Times New Roman"/>
            </a:endParaRPr>
          </a:p>
        </p:txBody>
      </p:sp>
      <p:sp>
        <p:nvSpPr>
          <p:cNvPr id="9" name="TextBox 8"/>
          <p:cNvSpPr txBox="1"/>
          <p:nvPr/>
        </p:nvSpPr>
        <p:spPr>
          <a:xfrm>
            <a:off x="6753771" y="486678"/>
            <a:ext cx="184666" cy="369332"/>
          </a:xfrm>
          <a:prstGeom prst="rect">
            <a:avLst/>
          </a:prstGeom>
          <a:noFill/>
        </p:spPr>
        <p:txBody>
          <a:bodyPr wrap="none" rtlCol="0">
            <a:spAutoFit/>
          </a:bodyPr>
          <a:lstStyle/>
          <a:p>
            <a:endParaRPr lang="en-US" dirty="0"/>
          </a:p>
        </p:txBody>
      </p:sp>
      <p:sp>
        <p:nvSpPr>
          <p:cNvPr id="13" name="TextBox 12"/>
          <p:cNvSpPr txBox="1"/>
          <p:nvPr/>
        </p:nvSpPr>
        <p:spPr>
          <a:xfrm>
            <a:off x="5044556" y="379846"/>
            <a:ext cx="184666" cy="369332"/>
          </a:xfrm>
          <a:prstGeom prst="rect">
            <a:avLst/>
          </a:prstGeom>
          <a:noFill/>
        </p:spPr>
        <p:txBody>
          <a:bodyPr wrap="none" rtlCol="0">
            <a:spAutoFit/>
          </a:bodyPr>
          <a:lstStyle/>
          <a:p>
            <a:endParaRPr lang="en-US" dirty="0"/>
          </a:p>
        </p:txBody>
      </p:sp>
      <p:sp>
        <p:nvSpPr>
          <p:cNvPr id="2" name="Rectangle 1"/>
          <p:cNvSpPr/>
          <p:nvPr/>
        </p:nvSpPr>
        <p:spPr>
          <a:xfrm>
            <a:off x="472556" y="1399942"/>
            <a:ext cx="4572000" cy="2562240"/>
          </a:xfrm>
          <a:prstGeom prst="rect">
            <a:avLst/>
          </a:prstGeom>
        </p:spPr>
        <p:txBody>
          <a:bodyPr>
            <a:spAutoFit/>
          </a:bodyPr>
          <a:lstStyle/>
          <a:p>
            <a:pPr algn="just">
              <a:lnSpc>
                <a:spcPct val="150000"/>
              </a:lnSpc>
            </a:pPr>
            <a:r>
              <a:rPr lang="fr-FR" dirty="0" smtClean="0">
                <a:latin typeface="Times New Roman"/>
                <a:cs typeface="Times New Roman"/>
              </a:rPr>
              <a:t>	Elle </a:t>
            </a:r>
            <a:r>
              <a:rPr lang="fr-FR" dirty="0">
                <a:latin typeface="Times New Roman"/>
                <a:cs typeface="Times New Roman"/>
              </a:rPr>
              <a:t>a une importance non négligeable puisque plus un lanceur est grand plus </a:t>
            </a:r>
            <a:r>
              <a:rPr lang="fr-FR" dirty="0" smtClean="0">
                <a:latin typeface="Times New Roman"/>
                <a:cs typeface="Times New Roman"/>
              </a:rPr>
              <a:t>il a l’avantage, </a:t>
            </a:r>
            <a:r>
              <a:rPr lang="fr-FR" dirty="0">
                <a:latin typeface="Times New Roman"/>
                <a:cs typeface="Times New Roman"/>
              </a:rPr>
              <a:t>par ailleurs quelque soit la taille d’un athlète il faudra utiliser au max sa hauteur c’est a dire lancer avec une extension max du corps.</a:t>
            </a:r>
          </a:p>
        </p:txBody>
      </p:sp>
    </p:spTree>
    <p:extLst>
      <p:ext uri="{BB962C8B-B14F-4D97-AF65-F5344CB8AC3E}">
        <p14:creationId xmlns:p14="http://schemas.microsoft.com/office/powerpoint/2010/main" xmlns="" val="2519803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randombar(horizontal)">
                                      <p:cBhvr>
                                        <p:cTn id="10" dur="5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randombar(horizontal)">
                                      <p:cBhvr>
                                        <p:cTn id="15" dur="500"/>
                                        <p:tgtEl>
                                          <p:spTgt spid="4">
                                            <p:txEl>
                                              <p:pRg st="0" end="0"/>
                                            </p:txEl>
                                          </p:spTgt>
                                        </p:tgtEl>
                                      </p:cBhvr>
                                    </p:animEffect>
                                  </p:childTnLst>
                                </p:cTn>
                              </p:par>
                              <p:par>
                                <p:cTn id="16" presetID="14" presetClass="entr" presetSubtype="10" fill="hold" nodeType="withEffect">
                                  <p:stCondLst>
                                    <p:cond delay="0"/>
                                  </p:stCondLst>
                                  <p:childTnLst>
                                    <p:set>
                                      <p:cBhvr>
                                        <p:cTn id="17" dur="1" fill="hold">
                                          <p:stCondLst>
                                            <p:cond delay="0"/>
                                          </p:stCondLst>
                                        </p:cTn>
                                        <p:tgtEl>
                                          <p:spTgt spid="4">
                                            <p:txEl>
                                              <p:pRg st="1" end="1"/>
                                            </p:txEl>
                                          </p:spTgt>
                                        </p:tgtEl>
                                        <p:attrNameLst>
                                          <p:attrName>style.visibility</p:attrName>
                                        </p:attrNameLst>
                                      </p:cBhvr>
                                      <p:to>
                                        <p:strVal val="visible"/>
                                      </p:to>
                                    </p:set>
                                    <p:animEffect transition="in" filter="randombar(horizontal)">
                                      <p:cBhvr>
                                        <p:cTn id="18"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ages (1).jpeg"/>
          <p:cNvPicPr>
            <a:picLocks noChangeAspect="1"/>
          </p:cNvPicPr>
          <p:nvPr/>
        </p:nvPicPr>
        <p:blipFill>
          <a:blip r:embed="rId2">
            <a:alphaModFix amt="3000"/>
            <a:extLst>
              <a:ext uri="{28A0092B-C50C-407E-A947-70E740481C1C}">
                <a14:useLocalDpi xmlns:a14="http://schemas.microsoft.com/office/drawing/2010/main" xmlns="" val="0"/>
              </a:ext>
            </a:extLst>
          </a:blip>
          <a:stretch>
            <a:fillRect/>
          </a:stretch>
        </p:blipFill>
        <p:spPr>
          <a:xfrm>
            <a:off x="-25658" y="-1"/>
            <a:ext cx="9175648" cy="6858001"/>
          </a:xfrm>
          <a:prstGeom prst="rect">
            <a:avLst/>
          </a:prstGeom>
          <a:ln>
            <a:noFill/>
          </a:ln>
          <a:effectLst>
            <a:outerShdw blurRad="292100" dist="139700" dir="2700000" algn="tl" rotWithShape="0">
              <a:srgbClr val="333333">
                <a:alpha val="65000"/>
              </a:srgbClr>
            </a:outerShdw>
          </a:effectLst>
        </p:spPr>
      </p:pic>
      <p:sp>
        <p:nvSpPr>
          <p:cNvPr id="4" name="Rectangle 3"/>
          <p:cNvSpPr/>
          <p:nvPr/>
        </p:nvSpPr>
        <p:spPr>
          <a:xfrm>
            <a:off x="507904" y="819614"/>
            <a:ext cx="7650764" cy="2375009"/>
          </a:xfrm>
          <a:prstGeom prst="rect">
            <a:avLst/>
          </a:prstGeom>
        </p:spPr>
        <p:txBody>
          <a:bodyPr wrap="square">
            <a:spAutoFit/>
          </a:bodyPr>
          <a:lstStyle/>
          <a:p>
            <a:pPr algn="just">
              <a:lnSpc>
                <a:spcPct val="150000"/>
              </a:lnSpc>
            </a:pPr>
            <a:r>
              <a:rPr lang="fr-FR" sz="2000" dirty="0" smtClean="0">
                <a:latin typeface="Times New Roman"/>
                <a:cs typeface="Times New Roman"/>
              </a:rPr>
              <a:t>	D’après l’analyse des gestes et les aspects techniques et biomécaniques de  la technique en translation et en rotation. on déduire que  pour réaliser une bonne performance des meilleurs résultats de lancer du poids ,il est nécessaire de conditionner les paramètres suivants : </a:t>
            </a:r>
          </a:p>
        </p:txBody>
      </p:sp>
      <p:sp>
        <p:nvSpPr>
          <p:cNvPr id="5" name="Rectangle 4"/>
          <p:cNvSpPr/>
          <p:nvPr/>
        </p:nvSpPr>
        <p:spPr>
          <a:xfrm>
            <a:off x="665221" y="196197"/>
            <a:ext cx="2578951" cy="461665"/>
          </a:xfrm>
          <a:prstGeom prst="rect">
            <a:avLst/>
          </a:prstGeom>
        </p:spPr>
        <p:txBody>
          <a:bodyPr wrap="none">
            <a:spAutoFit/>
          </a:bodyPr>
          <a:lstStyle/>
          <a:p>
            <a:r>
              <a:rPr lang="fr-FR" sz="2400" b="1" dirty="0" smtClean="0">
                <a:latin typeface="Times New Roman"/>
                <a:cs typeface="Times New Roman"/>
              </a:rPr>
              <a:t>IV.		Conclusion   </a:t>
            </a:r>
            <a:endParaRPr lang="fr-FR" sz="2400" b="1" dirty="0">
              <a:latin typeface="Times New Roman"/>
              <a:cs typeface="Times New Roman"/>
            </a:endParaRPr>
          </a:p>
        </p:txBody>
      </p:sp>
      <p:sp>
        <p:nvSpPr>
          <p:cNvPr id="3" name="Rectangle 2"/>
          <p:cNvSpPr/>
          <p:nvPr/>
        </p:nvSpPr>
        <p:spPr>
          <a:xfrm>
            <a:off x="1337497" y="3613666"/>
            <a:ext cx="1396601" cy="369332"/>
          </a:xfrm>
          <a:prstGeom prst="rect">
            <a:avLst/>
          </a:prstGeom>
        </p:spPr>
        <p:txBody>
          <a:bodyPr wrap="none">
            <a:spAutoFit/>
          </a:bodyPr>
          <a:lstStyle/>
          <a:p>
            <a:r>
              <a:rPr lang="en-US" dirty="0">
                <a:solidFill>
                  <a:srgbClr val="FF0000"/>
                </a:solidFill>
                <a:latin typeface="Times New Roman"/>
                <a:cs typeface="Times New Roman"/>
              </a:rPr>
              <a:t>LA</a:t>
            </a:r>
            <a:r>
              <a:rPr lang="en-US" dirty="0">
                <a:latin typeface="Times New Roman"/>
                <a:cs typeface="Times New Roman"/>
              </a:rPr>
              <a:t> </a:t>
            </a:r>
            <a:r>
              <a:rPr lang="en-US" dirty="0">
                <a:solidFill>
                  <a:srgbClr val="FF0000"/>
                </a:solidFill>
                <a:latin typeface="Times New Roman"/>
                <a:cs typeface="Times New Roman"/>
              </a:rPr>
              <a:t>FORCE</a:t>
            </a:r>
            <a:r>
              <a:rPr lang="en-US" dirty="0">
                <a:latin typeface="Times New Roman"/>
                <a:cs typeface="Times New Roman"/>
              </a:rPr>
              <a:t>, </a:t>
            </a:r>
            <a:endParaRPr lang="en-US" dirty="0"/>
          </a:p>
        </p:txBody>
      </p:sp>
      <p:sp>
        <p:nvSpPr>
          <p:cNvPr id="6" name="Rectangle 5"/>
          <p:cNvSpPr/>
          <p:nvPr/>
        </p:nvSpPr>
        <p:spPr>
          <a:xfrm>
            <a:off x="2575966" y="3613666"/>
            <a:ext cx="1514261" cy="369332"/>
          </a:xfrm>
          <a:prstGeom prst="rect">
            <a:avLst/>
          </a:prstGeom>
        </p:spPr>
        <p:txBody>
          <a:bodyPr wrap="none">
            <a:spAutoFit/>
          </a:bodyPr>
          <a:lstStyle/>
          <a:p>
            <a:r>
              <a:rPr lang="en-US" dirty="0">
                <a:latin typeface="Times New Roman"/>
                <a:cs typeface="Times New Roman"/>
              </a:rPr>
              <a:t>LA </a:t>
            </a:r>
            <a:r>
              <a:rPr lang="en-US" dirty="0">
                <a:solidFill>
                  <a:srgbClr val="FF0000"/>
                </a:solidFill>
                <a:latin typeface="Times New Roman"/>
                <a:cs typeface="Times New Roman"/>
              </a:rPr>
              <a:t>VITESSE</a:t>
            </a:r>
            <a:r>
              <a:rPr lang="en-US" dirty="0">
                <a:latin typeface="Times New Roman"/>
                <a:cs typeface="Times New Roman"/>
              </a:rPr>
              <a:t> </a:t>
            </a:r>
            <a:endParaRPr lang="en-US" dirty="0"/>
          </a:p>
        </p:txBody>
      </p:sp>
      <p:sp>
        <p:nvSpPr>
          <p:cNvPr id="7" name="Rectangle 6"/>
          <p:cNvSpPr/>
          <p:nvPr/>
        </p:nvSpPr>
        <p:spPr>
          <a:xfrm>
            <a:off x="3919307" y="3497772"/>
            <a:ext cx="2674899" cy="507831"/>
          </a:xfrm>
          <a:prstGeom prst="rect">
            <a:avLst/>
          </a:prstGeom>
        </p:spPr>
        <p:txBody>
          <a:bodyPr wrap="none">
            <a:spAutoFit/>
          </a:bodyPr>
          <a:lstStyle/>
          <a:p>
            <a:pPr algn="ctr">
              <a:lnSpc>
                <a:spcPct val="150000"/>
              </a:lnSpc>
            </a:pPr>
            <a:r>
              <a:rPr lang="en-US" dirty="0">
                <a:solidFill>
                  <a:srgbClr val="FF0000"/>
                </a:solidFill>
                <a:latin typeface="Times New Roman"/>
                <a:cs typeface="Times New Roman"/>
              </a:rPr>
              <a:t>ET LA COORDINATION</a:t>
            </a:r>
            <a:r>
              <a:rPr lang="en-US" dirty="0">
                <a:latin typeface="Times New Roman"/>
                <a:cs typeface="Times New Roman"/>
              </a:rPr>
              <a:t>.</a:t>
            </a:r>
          </a:p>
        </p:txBody>
      </p:sp>
    </p:spTree>
    <p:extLst>
      <p:ext uri="{BB962C8B-B14F-4D97-AF65-F5344CB8AC3E}">
        <p14:creationId xmlns:p14="http://schemas.microsoft.com/office/powerpoint/2010/main" xmlns="" val="403055993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6"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2583" y="2564941"/>
            <a:ext cx="6512511" cy="1143000"/>
          </a:xfrm>
        </p:spPr>
        <p:txBody>
          <a:bodyPr/>
          <a:lstStyle/>
          <a:p>
            <a:pPr marL="0" indent="0" algn="ctr">
              <a:buNone/>
            </a:pPr>
            <a:r>
              <a:rPr lang="en-US" dirty="0" smtClean="0">
                <a:latin typeface="Times New Roman"/>
                <a:cs typeface="Times New Roman"/>
              </a:rPr>
              <a:t>Merci Pour Votre Attention </a:t>
            </a:r>
            <a:endParaRPr lang="en-US" dirty="0">
              <a:latin typeface="Times New Roman"/>
              <a:cs typeface="Times New Roman"/>
            </a:endParaRPr>
          </a:p>
        </p:txBody>
      </p:sp>
    </p:spTree>
    <p:extLst>
      <p:ext uri="{BB962C8B-B14F-4D97-AF65-F5344CB8AC3E}">
        <p14:creationId xmlns:p14="http://schemas.microsoft.com/office/powerpoint/2010/main" xmlns="" val="33555897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rton293.jpg"/>
          <p:cNvPicPr>
            <a:picLocks noChangeAspect="1"/>
          </p:cNvPicPr>
          <p:nvPr/>
        </p:nvPicPr>
        <p:blipFill>
          <a:blip r:embed="rId2">
            <a:alphaModFix amt="10000"/>
            <a:extLst>
              <a:ext uri="{28A0092B-C50C-407E-A947-70E740481C1C}">
                <a14:useLocalDpi xmlns:a14="http://schemas.microsoft.com/office/drawing/2010/main" xmlns="" val="0"/>
              </a:ext>
            </a:extLst>
          </a:blip>
          <a:stretch>
            <a:fillRect/>
          </a:stretch>
        </p:blipFill>
        <p:spPr>
          <a:xfrm>
            <a:off x="4580018" y="0"/>
            <a:ext cx="4563982" cy="6858000"/>
          </a:xfrm>
          <a:prstGeom prst="rect">
            <a:avLst/>
          </a:prstGeom>
        </p:spPr>
      </p:pic>
      <p:pic>
        <p:nvPicPr>
          <p:cNvPr id="5" name="Picture 4" descr="Illustration_Lancer_de_poid_.jpg"/>
          <p:cNvPicPr>
            <a:picLocks noChangeAspect="1"/>
          </p:cNvPicPr>
          <p:nvPr/>
        </p:nvPicPr>
        <p:blipFill>
          <a:blip r:embed="rId3">
            <a:alphaModFix amt="15000"/>
            <a:extLst>
              <a:ext uri="{28A0092B-C50C-407E-A947-70E740481C1C}">
                <a14:useLocalDpi xmlns:a14="http://schemas.microsoft.com/office/drawing/2010/main" xmlns="" val="0"/>
              </a:ext>
            </a:extLst>
          </a:blip>
          <a:stretch>
            <a:fillRect/>
          </a:stretch>
        </p:blipFill>
        <p:spPr>
          <a:xfrm>
            <a:off x="0" y="0"/>
            <a:ext cx="4580017" cy="6858001"/>
          </a:xfrm>
          <a:prstGeom prst="rect">
            <a:avLst/>
          </a:prstGeom>
        </p:spPr>
      </p:pic>
      <p:sp>
        <p:nvSpPr>
          <p:cNvPr id="4" name="Rectangle 3"/>
          <p:cNvSpPr/>
          <p:nvPr/>
        </p:nvSpPr>
        <p:spPr>
          <a:xfrm>
            <a:off x="643732" y="1421661"/>
            <a:ext cx="7475044" cy="3667670"/>
          </a:xfrm>
          <a:prstGeom prst="rect">
            <a:avLst/>
          </a:prstGeom>
        </p:spPr>
        <p:txBody>
          <a:bodyPr wrap="square">
            <a:spAutoFit/>
          </a:bodyPr>
          <a:lstStyle/>
          <a:p>
            <a:r>
              <a:rPr lang="fr-FR" dirty="0" smtClean="0">
                <a:latin typeface="Times New Roman"/>
                <a:cs typeface="Times New Roman"/>
              </a:rPr>
              <a:t>	</a:t>
            </a:r>
          </a:p>
          <a:p>
            <a:pPr algn="just">
              <a:lnSpc>
                <a:spcPct val="150000"/>
              </a:lnSpc>
            </a:pPr>
            <a:r>
              <a:rPr lang="fr-FR" sz="2400" dirty="0" smtClean="0">
                <a:latin typeface="Times New Roman"/>
                <a:cs typeface="Times New Roman"/>
              </a:rPr>
              <a:t>	</a:t>
            </a:r>
            <a:r>
              <a:rPr lang="fr-FR" sz="2000" b="1" i="1" dirty="0" smtClean="0">
                <a:latin typeface="Times New Roman"/>
                <a:cs typeface="Times New Roman"/>
              </a:rPr>
              <a:t>Le lancer de poids</a:t>
            </a:r>
            <a:r>
              <a:rPr lang="fr-FR" sz="2000" dirty="0" smtClean="0">
                <a:latin typeface="Times New Roman"/>
                <a:cs typeface="Times New Roman"/>
              </a:rPr>
              <a:t> est une discipline de l'athlétisme consiste à projeter un poids, le plus vite et le plus loin possible à la main, suite à un élan rasant à partir d'un cercle ou plateau de 2.135 m de diamètre dans un secteur de 40° qui délimite l’endroit où doit tomber le poids. Cette discipline exige des aspects et des paramètres quelque soit aux niveaux techniques et biomécaniques, afin d'atteindre des bonnes performances.</a:t>
            </a:r>
            <a:endParaRPr lang="fr-FR" sz="2000" dirty="0">
              <a:latin typeface="Times New Roman"/>
              <a:cs typeface="Times New Roman"/>
            </a:endParaRPr>
          </a:p>
        </p:txBody>
      </p:sp>
      <p:sp>
        <p:nvSpPr>
          <p:cNvPr id="2" name="Rectangle 1"/>
          <p:cNvSpPr/>
          <p:nvPr/>
        </p:nvSpPr>
        <p:spPr>
          <a:xfrm>
            <a:off x="675900" y="205566"/>
            <a:ext cx="2778375" cy="461665"/>
          </a:xfrm>
          <a:prstGeom prst="rect">
            <a:avLst/>
          </a:prstGeom>
        </p:spPr>
        <p:txBody>
          <a:bodyPr wrap="none">
            <a:spAutoFit/>
          </a:bodyPr>
          <a:lstStyle/>
          <a:p>
            <a:r>
              <a:rPr lang="fr-FR" sz="2400" b="1" dirty="0" smtClean="0">
                <a:latin typeface="Times New Roman"/>
                <a:cs typeface="Times New Roman"/>
              </a:rPr>
              <a:t>I.		Introduction</a:t>
            </a:r>
          </a:p>
        </p:txBody>
      </p:sp>
    </p:spTree>
    <p:extLst>
      <p:ext uri="{BB962C8B-B14F-4D97-AF65-F5344CB8AC3E}">
        <p14:creationId xmlns:p14="http://schemas.microsoft.com/office/powerpoint/2010/main" xmlns="" val="347155036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randombar(horizontal)">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15208" y="931214"/>
            <a:ext cx="8314324" cy="3785652"/>
          </a:xfrm>
          <a:prstGeom prst="rect">
            <a:avLst/>
          </a:prstGeom>
        </p:spPr>
        <p:txBody>
          <a:bodyPr wrap="square">
            <a:spAutoFit/>
          </a:bodyPr>
          <a:lstStyle/>
          <a:p>
            <a:pPr algn="just"/>
            <a:r>
              <a:rPr lang="fr-FR" dirty="0" smtClean="0">
                <a:latin typeface="Times New Roman"/>
                <a:cs typeface="Times New Roman"/>
              </a:rPr>
              <a:t>		</a:t>
            </a:r>
            <a:r>
              <a:rPr lang="fr-FR" sz="2000" dirty="0" smtClean="0">
                <a:latin typeface="Times New Roman"/>
                <a:cs typeface="Times New Roman"/>
              </a:rPr>
              <a:t>L'évolution </a:t>
            </a:r>
            <a:r>
              <a:rPr lang="fr-FR" sz="2000" dirty="0">
                <a:latin typeface="Times New Roman"/>
                <a:cs typeface="Times New Roman"/>
              </a:rPr>
              <a:t>de la technique du lancer de poids à partir du lancer sans élan par le lancer en sursaut latéral , puis la technique en translation et maintenant avec la technique en rotation est la conséquence du besoin d'optimiser le chemin d'accélération de l'engin.</a:t>
            </a:r>
          </a:p>
          <a:p>
            <a:endParaRPr lang="fr-FR" sz="2000" dirty="0" smtClean="0">
              <a:latin typeface="Times New Roman"/>
              <a:cs typeface="Times New Roman"/>
            </a:endParaRPr>
          </a:p>
          <a:p>
            <a:endParaRPr lang="fr-FR" sz="2000" dirty="0" smtClean="0">
              <a:latin typeface="Times New Roman"/>
              <a:cs typeface="Times New Roman"/>
            </a:endParaRPr>
          </a:p>
          <a:p>
            <a:pPr algn="just"/>
            <a:r>
              <a:rPr lang="fr-FR" sz="2000" dirty="0" smtClean="0">
                <a:latin typeface="Times New Roman"/>
                <a:cs typeface="Times New Roman"/>
              </a:rPr>
              <a:t>Actuellement 2 techniques du lancer du poids différents sont utilisées : </a:t>
            </a:r>
          </a:p>
          <a:p>
            <a:pPr marL="800100" lvl="1" indent="-342900">
              <a:buFont typeface="Arial"/>
              <a:buChar char="•"/>
            </a:pPr>
            <a:endParaRPr lang="fr-FR" sz="2000" dirty="0" smtClean="0">
              <a:latin typeface="Times New Roman"/>
              <a:cs typeface="Times New Roman"/>
            </a:endParaRPr>
          </a:p>
          <a:p>
            <a:pPr lvl="1" algn="just"/>
            <a:endParaRPr lang="fr-FR" sz="2000" dirty="0" smtClean="0">
              <a:latin typeface="Times New Roman"/>
              <a:cs typeface="Times New Roman"/>
            </a:endParaRPr>
          </a:p>
          <a:p>
            <a:pPr marL="800100" lvl="1" indent="-342900" algn="just">
              <a:buFont typeface="Arial"/>
              <a:buChar char="•"/>
            </a:pPr>
            <a:r>
              <a:rPr lang="fr-FR" sz="2000" dirty="0" smtClean="0">
                <a:latin typeface="Times New Roman"/>
                <a:cs typeface="Times New Roman"/>
              </a:rPr>
              <a:t>La technique en translation.</a:t>
            </a:r>
          </a:p>
          <a:p>
            <a:pPr marL="800100" lvl="1" indent="-342900" algn="just">
              <a:buFont typeface="Arial"/>
              <a:buChar char="•"/>
            </a:pPr>
            <a:endParaRPr lang="fr-FR" sz="2000" dirty="0" smtClean="0">
              <a:latin typeface="Times New Roman"/>
              <a:cs typeface="Times New Roman"/>
            </a:endParaRPr>
          </a:p>
          <a:p>
            <a:pPr marL="800100" lvl="1" indent="-342900" algn="just">
              <a:buFont typeface="Arial"/>
              <a:buChar char="•"/>
            </a:pPr>
            <a:r>
              <a:rPr lang="fr-FR" sz="2000" dirty="0" smtClean="0">
                <a:latin typeface="Times New Roman"/>
                <a:cs typeface="Times New Roman"/>
              </a:rPr>
              <a:t>La technique en rotation. 	</a:t>
            </a:r>
            <a:endParaRPr lang="fr-FR" sz="2000" dirty="0">
              <a:latin typeface="Times New Roman"/>
              <a:cs typeface="Times New Roman"/>
            </a:endParaRPr>
          </a:p>
        </p:txBody>
      </p:sp>
      <p:sp>
        <p:nvSpPr>
          <p:cNvPr id="2" name="Rectangle 1"/>
          <p:cNvSpPr/>
          <p:nvPr/>
        </p:nvSpPr>
        <p:spPr>
          <a:xfrm>
            <a:off x="665221" y="196197"/>
            <a:ext cx="6161362" cy="461665"/>
          </a:xfrm>
          <a:prstGeom prst="rect">
            <a:avLst/>
          </a:prstGeom>
        </p:spPr>
        <p:txBody>
          <a:bodyPr wrap="none">
            <a:spAutoFit/>
          </a:bodyPr>
          <a:lstStyle/>
          <a:p>
            <a:r>
              <a:rPr lang="fr-FR" sz="2400" b="1" dirty="0" smtClean="0">
                <a:latin typeface="Times New Roman"/>
                <a:cs typeface="Times New Roman"/>
              </a:rPr>
              <a:t>II.		L’analyse technique de lancer de poids   </a:t>
            </a:r>
            <a:endParaRPr lang="fr-FR" sz="2400" b="1" dirty="0">
              <a:latin typeface="Times New Roman"/>
              <a:cs typeface="Times New Roman"/>
            </a:endParaRPr>
          </a:p>
        </p:txBody>
      </p:sp>
    </p:spTree>
    <p:extLst>
      <p:ext uri="{BB962C8B-B14F-4D97-AF65-F5344CB8AC3E}">
        <p14:creationId xmlns:p14="http://schemas.microsoft.com/office/powerpoint/2010/main" xmlns="" val="95269006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randombar(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randombar(horizontal)">
                                      <p:cBhvr>
                                        <p:cTn id="12" dur="500"/>
                                        <p:tgtEl>
                                          <p:spTgt spid="4">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4">
                                            <p:txEl>
                                              <p:pRg st="6" end="6"/>
                                            </p:txEl>
                                          </p:spTgt>
                                        </p:tgtEl>
                                        <p:attrNameLst>
                                          <p:attrName>style.visibility</p:attrName>
                                        </p:attrNameLst>
                                      </p:cBhvr>
                                      <p:to>
                                        <p:strVal val="visible"/>
                                      </p:to>
                                    </p:set>
                                    <p:animEffect transition="in" filter="randombar(horizontal)">
                                      <p:cBhvr>
                                        <p:cTn id="17" dur="500"/>
                                        <p:tgtEl>
                                          <p:spTgt spid="4">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4">
                                            <p:txEl>
                                              <p:pRg st="8" end="8"/>
                                            </p:txEl>
                                          </p:spTgt>
                                        </p:tgtEl>
                                        <p:attrNameLst>
                                          <p:attrName>style.visibility</p:attrName>
                                        </p:attrNameLst>
                                      </p:cBhvr>
                                      <p:to>
                                        <p:strVal val="visible"/>
                                      </p:to>
                                    </p:set>
                                    <p:animEffect transition="in" filter="randombar(horizontal)">
                                      <p:cBhvr>
                                        <p:cTn id="22" dur="50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apture d’écran 2015-11-04 à 09.28.46.png"/>
          <p:cNvPicPr>
            <a:picLocks noChangeAspect="1"/>
          </p:cNvPicPr>
          <p:nvPr/>
        </p:nvPicPr>
        <p:blipFill>
          <a:blip r:embed="rId2">
            <a:alphaModFix amt="7000"/>
            <a:extLst>
              <a:ext uri="{28A0092B-C50C-407E-A947-70E740481C1C}">
                <a14:useLocalDpi xmlns:a14="http://schemas.microsoft.com/office/drawing/2010/main" xmlns="" val="0"/>
              </a:ext>
            </a:extLst>
          </a:blip>
          <a:stretch>
            <a:fillRect/>
          </a:stretch>
        </p:blipFill>
        <p:spPr>
          <a:xfrm>
            <a:off x="25660" y="3655890"/>
            <a:ext cx="9144000" cy="3202110"/>
          </a:xfrm>
          <a:prstGeom prst="rect">
            <a:avLst/>
          </a:prstGeom>
        </p:spPr>
      </p:pic>
      <p:pic>
        <p:nvPicPr>
          <p:cNvPr id="6" name="Picture 5" descr="Capture d’écran 2015-11-04 à 09.30.15.png"/>
          <p:cNvPicPr>
            <a:picLocks noChangeAspect="1"/>
          </p:cNvPicPr>
          <p:nvPr/>
        </p:nvPicPr>
        <p:blipFill>
          <a:blip r:embed="rId3">
            <a:alphaModFix amt="5000"/>
            <a:extLst>
              <a:ext uri="{28A0092B-C50C-407E-A947-70E740481C1C}">
                <a14:useLocalDpi xmlns:a14="http://schemas.microsoft.com/office/drawing/2010/main" xmlns="" val="0"/>
              </a:ext>
            </a:extLst>
          </a:blip>
          <a:stretch>
            <a:fillRect/>
          </a:stretch>
        </p:blipFill>
        <p:spPr>
          <a:xfrm>
            <a:off x="0" y="1154931"/>
            <a:ext cx="9144000" cy="2513347"/>
          </a:xfrm>
          <a:prstGeom prst="rect">
            <a:avLst/>
          </a:prstGeom>
        </p:spPr>
      </p:pic>
      <p:sp>
        <p:nvSpPr>
          <p:cNvPr id="4" name="Rectangle 3"/>
          <p:cNvSpPr/>
          <p:nvPr/>
        </p:nvSpPr>
        <p:spPr>
          <a:xfrm>
            <a:off x="536327" y="1490419"/>
            <a:ext cx="7653658" cy="2877711"/>
          </a:xfrm>
          <a:prstGeom prst="rect">
            <a:avLst/>
          </a:prstGeom>
        </p:spPr>
        <p:txBody>
          <a:bodyPr wrap="square">
            <a:spAutoFit/>
          </a:bodyPr>
          <a:lstStyle/>
          <a:p>
            <a:pPr algn="just">
              <a:lnSpc>
                <a:spcPct val="130000"/>
              </a:lnSpc>
            </a:pPr>
            <a:r>
              <a:rPr lang="fr-FR" sz="2000" dirty="0">
                <a:latin typeface="Times New Roman"/>
                <a:cs typeface="Times New Roman"/>
              </a:rPr>
              <a:t>	</a:t>
            </a:r>
            <a:r>
              <a:rPr lang="fr-FR" sz="2000" dirty="0" smtClean="0">
                <a:latin typeface="Times New Roman"/>
                <a:cs typeface="Times New Roman"/>
              </a:rPr>
              <a:t>Cette technique comprend </a:t>
            </a:r>
            <a:r>
              <a:rPr lang="fr-FR" sz="2000" dirty="0">
                <a:latin typeface="Times New Roman"/>
                <a:cs typeface="Times New Roman"/>
              </a:rPr>
              <a:t>les phases suivantes </a:t>
            </a:r>
            <a:r>
              <a:rPr lang="fr-FR" sz="2000" dirty="0" smtClean="0">
                <a:latin typeface="Times New Roman"/>
                <a:cs typeface="Times New Roman"/>
              </a:rPr>
              <a:t>:</a:t>
            </a:r>
          </a:p>
          <a:p>
            <a:pPr algn="just">
              <a:lnSpc>
                <a:spcPct val="130000"/>
              </a:lnSpc>
            </a:pPr>
            <a:endParaRPr lang="fr-FR" sz="2000" dirty="0">
              <a:latin typeface="Times New Roman"/>
              <a:cs typeface="Times New Roman"/>
            </a:endParaRPr>
          </a:p>
          <a:p>
            <a:pPr marL="342900" indent="-342900" algn="just">
              <a:lnSpc>
                <a:spcPct val="130000"/>
              </a:lnSpc>
              <a:buFont typeface="+mj-lt"/>
              <a:buAutoNum type="arabicPeriod"/>
            </a:pPr>
            <a:r>
              <a:rPr lang="fr-FR" sz="2000" dirty="0" smtClean="0">
                <a:latin typeface="Times New Roman"/>
                <a:cs typeface="Times New Roman"/>
              </a:rPr>
              <a:t>La </a:t>
            </a:r>
            <a:r>
              <a:rPr lang="fr-FR" sz="2000" dirty="0">
                <a:latin typeface="Times New Roman"/>
                <a:cs typeface="Times New Roman"/>
              </a:rPr>
              <a:t>position de départ et le mouvement initial</a:t>
            </a:r>
          </a:p>
          <a:p>
            <a:pPr marL="342900" indent="-342900" algn="just">
              <a:lnSpc>
                <a:spcPct val="130000"/>
              </a:lnSpc>
              <a:buFont typeface="+mj-lt"/>
              <a:buAutoNum type="arabicPeriod"/>
            </a:pPr>
            <a:r>
              <a:rPr lang="fr-FR" sz="2000" dirty="0" smtClean="0">
                <a:solidFill>
                  <a:srgbClr val="0D79CA"/>
                </a:solidFill>
                <a:latin typeface="Times New Roman"/>
                <a:cs typeface="Times New Roman"/>
              </a:rPr>
              <a:t>Le sursaut</a:t>
            </a:r>
            <a:endParaRPr lang="fr-FR" sz="2000" dirty="0">
              <a:solidFill>
                <a:srgbClr val="0D79CA"/>
              </a:solidFill>
              <a:latin typeface="Times New Roman"/>
              <a:cs typeface="Times New Roman"/>
            </a:endParaRPr>
          </a:p>
          <a:p>
            <a:pPr marL="342900" indent="-342900" algn="just">
              <a:lnSpc>
                <a:spcPct val="130000"/>
              </a:lnSpc>
              <a:buFont typeface="+mj-lt"/>
              <a:buAutoNum type="arabicPeriod"/>
            </a:pPr>
            <a:r>
              <a:rPr lang="fr-FR" sz="2000" dirty="0" smtClean="0">
                <a:latin typeface="Times New Roman"/>
                <a:cs typeface="Times New Roman"/>
              </a:rPr>
              <a:t>La </a:t>
            </a:r>
            <a:r>
              <a:rPr lang="fr-FR" sz="2000" dirty="0">
                <a:latin typeface="Times New Roman"/>
                <a:cs typeface="Times New Roman"/>
              </a:rPr>
              <a:t>position de force</a:t>
            </a:r>
          </a:p>
          <a:p>
            <a:pPr marL="342900" indent="-342900" algn="just">
              <a:lnSpc>
                <a:spcPct val="130000"/>
              </a:lnSpc>
              <a:buFont typeface="+mj-lt"/>
              <a:buAutoNum type="arabicPeriod"/>
            </a:pPr>
            <a:r>
              <a:rPr lang="fr-FR" sz="2000" dirty="0" smtClean="0">
                <a:latin typeface="Times New Roman"/>
                <a:cs typeface="Times New Roman"/>
              </a:rPr>
              <a:t>La </a:t>
            </a:r>
            <a:r>
              <a:rPr lang="fr-FR" sz="2000" dirty="0">
                <a:latin typeface="Times New Roman"/>
                <a:cs typeface="Times New Roman"/>
              </a:rPr>
              <a:t>finale</a:t>
            </a:r>
          </a:p>
          <a:p>
            <a:pPr marL="342900" indent="-342900" algn="just">
              <a:lnSpc>
                <a:spcPct val="130000"/>
              </a:lnSpc>
              <a:buFont typeface="+mj-lt"/>
              <a:buAutoNum type="arabicPeriod"/>
            </a:pPr>
            <a:r>
              <a:rPr lang="fr-FR" sz="2000" dirty="0" smtClean="0">
                <a:latin typeface="Times New Roman"/>
                <a:cs typeface="Times New Roman"/>
              </a:rPr>
              <a:t>La </a:t>
            </a:r>
            <a:r>
              <a:rPr lang="fr-FR" sz="2000" dirty="0">
                <a:latin typeface="Times New Roman"/>
                <a:cs typeface="Times New Roman"/>
              </a:rPr>
              <a:t>reprise d'équilibre</a:t>
            </a:r>
          </a:p>
        </p:txBody>
      </p:sp>
      <p:sp>
        <p:nvSpPr>
          <p:cNvPr id="2" name="Rectangle 1"/>
          <p:cNvSpPr/>
          <p:nvPr/>
        </p:nvSpPr>
        <p:spPr>
          <a:xfrm>
            <a:off x="657706" y="206031"/>
            <a:ext cx="5739559" cy="430887"/>
          </a:xfrm>
          <a:prstGeom prst="rect">
            <a:avLst/>
          </a:prstGeom>
        </p:spPr>
        <p:txBody>
          <a:bodyPr wrap="none">
            <a:spAutoFit/>
          </a:bodyPr>
          <a:lstStyle/>
          <a:p>
            <a:pPr algn="just"/>
            <a:r>
              <a:rPr lang="fr-FR" sz="2200" b="1" dirty="0">
                <a:latin typeface="Times New Roman"/>
                <a:cs typeface="Times New Roman"/>
              </a:rPr>
              <a:t> II-</a:t>
            </a:r>
            <a:r>
              <a:rPr lang="fr-FR" sz="2200" b="1" dirty="0" smtClean="0">
                <a:latin typeface="Times New Roman"/>
                <a:cs typeface="Times New Roman"/>
              </a:rPr>
              <a:t>1.	 </a:t>
            </a:r>
            <a:r>
              <a:rPr lang="fr-FR" sz="2200" b="1" dirty="0">
                <a:latin typeface="Times New Roman"/>
                <a:cs typeface="Times New Roman"/>
              </a:rPr>
              <a:t>La technique en translation (O’Brien) </a:t>
            </a:r>
          </a:p>
        </p:txBody>
      </p:sp>
    </p:spTree>
    <p:extLst>
      <p:ext uri="{BB962C8B-B14F-4D97-AF65-F5344CB8AC3E}">
        <p14:creationId xmlns:p14="http://schemas.microsoft.com/office/powerpoint/2010/main" xmlns="" val="111182089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randombar(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randombar(horizontal)">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randombar(horizontal)">
                                      <p:cBhvr>
                                        <p:cTn id="17" dur="500"/>
                                        <p:tgtEl>
                                          <p:spTgt spid="4">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randombar(horizontal)">
                                      <p:cBhvr>
                                        <p:cTn id="22" dur="500"/>
                                        <p:tgtEl>
                                          <p:spTgt spid="4">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Effect transition="in" filter="randombar(horizontal)">
                                      <p:cBhvr>
                                        <p:cTn id="27" dur="500"/>
                                        <p:tgtEl>
                                          <p:spTgt spid="4">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4">
                                            <p:txEl>
                                              <p:pRg st="6" end="6"/>
                                            </p:txEl>
                                          </p:spTgt>
                                        </p:tgtEl>
                                        <p:attrNameLst>
                                          <p:attrName>style.visibility</p:attrName>
                                        </p:attrNameLst>
                                      </p:cBhvr>
                                      <p:to>
                                        <p:strVal val="visible"/>
                                      </p:to>
                                    </p:set>
                                    <p:animEffect transition="in" filter="randombar(horizontal)">
                                      <p:cBhvr>
                                        <p:cTn id="32"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28880" y="3561455"/>
            <a:ext cx="5361676" cy="2077492"/>
          </a:xfrm>
          <a:prstGeom prst="rect">
            <a:avLst/>
          </a:prstGeom>
        </p:spPr>
        <p:txBody>
          <a:bodyPr wrap="square">
            <a:spAutoFit/>
          </a:bodyPr>
          <a:lstStyle/>
          <a:p>
            <a:pPr algn="just">
              <a:lnSpc>
                <a:spcPct val="130000"/>
              </a:lnSpc>
            </a:pPr>
            <a:r>
              <a:rPr lang="fr-FR" sz="2000" dirty="0" smtClean="0">
                <a:latin typeface="Times New Roman"/>
                <a:cs typeface="Times New Roman"/>
              </a:rPr>
              <a:t>	Le poids repose sur la base des doigts de la main lanceuse , avec le pouce légèrement écarté et le petit doigt légèrement fléchi , et est collé contre le cou dans le creux formé entre ce dernier et la mâchoire.</a:t>
            </a:r>
          </a:p>
        </p:txBody>
      </p:sp>
      <p:sp>
        <p:nvSpPr>
          <p:cNvPr id="2" name="Rectangle 1"/>
          <p:cNvSpPr/>
          <p:nvPr/>
        </p:nvSpPr>
        <p:spPr>
          <a:xfrm>
            <a:off x="5798932" y="695280"/>
            <a:ext cx="3153477" cy="400110"/>
          </a:xfrm>
          <a:prstGeom prst="rect">
            <a:avLst/>
          </a:prstGeom>
        </p:spPr>
        <p:txBody>
          <a:bodyPr wrap="none">
            <a:spAutoFit/>
          </a:bodyPr>
          <a:lstStyle/>
          <a:p>
            <a:pPr algn="just"/>
            <a:r>
              <a:rPr lang="fr-FR" sz="2000" b="1" dirty="0">
                <a:latin typeface="Times New Roman"/>
                <a:cs typeface="Times New Roman"/>
              </a:rPr>
              <a:t> </a:t>
            </a:r>
            <a:r>
              <a:rPr lang="fr-FR" sz="2000" b="1" dirty="0" smtClean="0">
                <a:latin typeface="Times New Roman"/>
                <a:cs typeface="Times New Roman"/>
              </a:rPr>
              <a:t>* Pour </a:t>
            </a:r>
            <a:r>
              <a:rPr lang="fr-FR" sz="2000" b="1" dirty="0">
                <a:latin typeface="Times New Roman"/>
                <a:cs typeface="Times New Roman"/>
              </a:rPr>
              <a:t>un lanceur </a:t>
            </a:r>
            <a:r>
              <a:rPr lang="fr-FR" sz="2000" b="1" dirty="0" smtClean="0">
                <a:latin typeface="Times New Roman"/>
                <a:cs typeface="Times New Roman"/>
              </a:rPr>
              <a:t>droitier</a:t>
            </a:r>
            <a:endParaRPr lang="fr-FR" sz="2000" b="1" dirty="0">
              <a:latin typeface="Times New Roman"/>
              <a:cs typeface="Times New Roman"/>
            </a:endParaRPr>
          </a:p>
        </p:txBody>
      </p:sp>
      <p:pic>
        <p:nvPicPr>
          <p:cNvPr id="7" name="Picture 6" descr="Capture d’écran 2015-11-04 à 11.21.17.png"/>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xmlns="">
                  <a14:imgLayer r:embed="rId3">
                    <a14:imgEffect>
                      <a14:sharpenSoften amount="100000"/>
                    </a14:imgEffect>
                    <a14:imgEffect>
                      <a14:colorTemperature colorTemp="3022"/>
                    </a14:imgEffect>
                    <a14:imgEffect>
                      <a14:saturation sat="0"/>
                    </a14:imgEffect>
                    <a14:imgEffect>
                      <a14:brightnessContrast bright="17000" contrast="-52000"/>
                    </a14:imgEffect>
                  </a14:imgLayer>
                </a14:imgProps>
              </a:ext>
              <a:ext uri="{28A0092B-C50C-407E-A947-70E740481C1C}">
                <a14:useLocalDpi xmlns:a14="http://schemas.microsoft.com/office/drawing/2010/main" xmlns="" val="0"/>
              </a:ext>
            </a:extLst>
          </a:blip>
          <a:stretch>
            <a:fillRect/>
          </a:stretch>
        </p:blipFill>
        <p:spPr>
          <a:xfrm>
            <a:off x="5723601" y="1292289"/>
            <a:ext cx="3228808" cy="288333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3" name="Rectangle 12"/>
          <p:cNvSpPr/>
          <p:nvPr/>
        </p:nvSpPr>
        <p:spPr>
          <a:xfrm>
            <a:off x="228880" y="1364859"/>
            <a:ext cx="5361676" cy="1277273"/>
          </a:xfrm>
          <a:prstGeom prst="rect">
            <a:avLst/>
          </a:prstGeom>
        </p:spPr>
        <p:txBody>
          <a:bodyPr wrap="square">
            <a:spAutoFit/>
          </a:bodyPr>
          <a:lstStyle/>
          <a:p>
            <a:pPr algn="just">
              <a:lnSpc>
                <a:spcPct val="130000"/>
              </a:lnSpc>
            </a:pPr>
            <a:r>
              <a:rPr lang="fr-FR" sz="2000" dirty="0" smtClean="0">
                <a:latin typeface="Times New Roman"/>
                <a:cs typeface="Times New Roman"/>
              </a:rPr>
              <a:t>	Dans la position de départ , les pieds sont parallèles et un peu décalés au niveau de la partie arrière du cercle. </a:t>
            </a:r>
            <a:endParaRPr lang="fr-FR" sz="2000" dirty="0">
              <a:latin typeface="Times New Roman"/>
              <a:cs typeface="Times New Roman"/>
            </a:endParaRPr>
          </a:p>
        </p:txBody>
      </p:sp>
      <p:sp>
        <p:nvSpPr>
          <p:cNvPr id="14" name="Rectangle 13"/>
          <p:cNvSpPr/>
          <p:nvPr/>
        </p:nvSpPr>
        <p:spPr>
          <a:xfrm>
            <a:off x="228880" y="2609055"/>
            <a:ext cx="5361676" cy="877163"/>
          </a:xfrm>
          <a:prstGeom prst="rect">
            <a:avLst/>
          </a:prstGeom>
        </p:spPr>
        <p:txBody>
          <a:bodyPr wrap="square">
            <a:spAutoFit/>
          </a:bodyPr>
          <a:lstStyle/>
          <a:p>
            <a:pPr algn="just">
              <a:lnSpc>
                <a:spcPct val="130000"/>
              </a:lnSpc>
            </a:pPr>
            <a:r>
              <a:rPr lang="fr-FR" sz="2000" dirty="0">
                <a:latin typeface="Times New Roman"/>
                <a:cs typeface="Times New Roman"/>
              </a:rPr>
              <a:t>	Le poids du lanceur repose sur la jambe droite, avec le dos tourné en direction du lancer. </a:t>
            </a:r>
          </a:p>
        </p:txBody>
      </p:sp>
      <p:sp>
        <p:nvSpPr>
          <p:cNvPr id="15" name="Rectangle 14"/>
          <p:cNvSpPr/>
          <p:nvPr/>
        </p:nvSpPr>
        <p:spPr>
          <a:xfrm>
            <a:off x="5887294" y="5863872"/>
            <a:ext cx="439173" cy="356105"/>
          </a:xfrm>
          <a:prstGeom prst="rect">
            <a:avLst/>
          </a:prstGeom>
          <a:ln>
            <a:solidFill>
              <a:srgbClr val="FFFFFF"/>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16" name="Rectangle 15"/>
          <p:cNvSpPr/>
          <p:nvPr/>
        </p:nvSpPr>
        <p:spPr>
          <a:xfrm>
            <a:off x="674205" y="176402"/>
            <a:ext cx="5554901" cy="477054"/>
          </a:xfrm>
          <a:prstGeom prst="rect">
            <a:avLst/>
          </a:prstGeom>
        </p:spPr>
        <p:txBody>
          <a:bodyPr wrap="none">
            <a:spAutoFit/>
          </a:bodyPr>
          <a:lstStyle/>
          <a:p>
            <a:pPr algn="just">
              <a:lnSpc>
                <a:spcPct val="130000"/>
              </a:lnSpc>
            </a:pPr>
            <a:r>
              <a:rPr lang="fr-FR" sz="2000" b="1" dirty="0" smtClean="0">
                <a:latin typeface="Times New Roman"/>
                <a:cs typeface="Times New Roman"/>
              </a:rPr>
              <a:t>1.	La </a:t>
            </a:r>
            <a:r>
              <a:rPr lang="fr-FR" sz="2000" b="1" dirty="0">
                <a:latin typeface="Times New Roman"/>
                <a:cs typeface="Times New Roman"/>
              </a:rPr>
              <a:t>position de départ et le mouvement initial</a:t>
            </a:r>
          </a:p>
        </p:txBody>
      </p:sp>
      <p:pic>
        <p:nvPicPr>
          <p:cNvPr id="3" name="Picture 2" descr="l_lancer de poids.jpg"/>
          <p:cNvPicPr>
            <a:picLocks noChangeAspect="1"/>
          </p:cNvPicPr>
          <p:nvPr/>
        </p:nvPicPr>
        <p:blipFill>
          <a:blip r:embed="rId4">
            <a:alphaModFix/>
            <a:extLst>
              <a:ext uri="{28A0092B-C50C-407E-A947-70E740481C1C}">
                <a14:useLocalDpi xmlns:a14="http://schemas.microsoft.com/office/drawing/2010/main" xmlns="" val="0"/>
              </a:ext>
            </a:extLst>
          </a:blip>
          <a:stretch>
            <a:fillRect/>
          </a:stretch>
        </p:blipFill>
        <p:spPr>
          <a:xfrm>
            <a:off x="5814724" y="4343869"/>
            <a:ext cx="3089305" cy="231697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xmlns="" val="57420390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par>
                                <p:cTn id="8" presetID="14" presetClass="entr" presetSubtype="1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14">
                                            <p:txEl>
                                              <p:pRg st="0" end="0"/>
                                            </p:txEl>
                                          </p:spTgt>
                                        </p:tgtEl>
                                        <p:attrNameLst>
                                          <p:attrName>style.visibility</p:attrName>
                                        </p:attrNameLst>
                                      </p:cBhvr>
                                      <p:to>
                                        <p:strVal val="visible"/>
                                      </p:to>
                                    </p:set>
                                    <p:animEffect transition="in" filter="randombar(horizontal)">
                                      <p:cBhvr>
                                        <p:cTn id="15" dur="500"/>
                                        <p:tgtEl>
                                          <p:spTgt spid="14">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randombar(horizontal)">
                                      <p:cBhvr>
                                        <p:cTn id="20" dur="500"/>
                                        <p:tgtEl>
                                          <p:spTgt spid="5"/>
                                        </p:tgtEl>
                                      </p:cBhvr>
                                    </p:animEffect>
                                  </p:childTnLst>
                                </p:cTn>
                              </p:par>
                              <p:par>
                                <p:cTn id="21" presetID="14" presetClass="entr" presetSubtype="1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randombar(horizontal)">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30798" y="492922"/>
            <a:ext cx="8354599" cy="707886"/>
          </a:xfrm>
          <a:prstGeom prst="rect">
            <a:avLst/>
          </a:prstGeom>
        </p:spPr>
        <p:txBody>
          <a:bodyPr wrap="square">
            <a:spAutoFit/>
          </a:bodyPr>
          <a:lstStyle/>
          <a:p>
            <a:pPr algn="just"/>
            <a:r>
              <a:rPr lang="fr-FR" sz="2000" dirty="0" smtClean="0">
                <a:latin typeface="Times New Roman"/>
                <a:cs typeface="Times New Roman"/>
              </a:rPr>
              <a:t>	Le mouvement initial consiste à basculer le tronc vers l'avant jusqu'à l'horizontale.</a:t>
            </a:r>
          </a:p>
        </p:txBody>
      </p:sp>
      <p:pic>
        <p:nvPicPr>
          <p:cNvPr id="5" name="Picture 4" descr="Capture d’écran 2015-11-04 à 11.24.08.png"/>
          <p:cNvPicPr>
            <a:picLocks noChangeAspect="1"/>
          </p:cNvPicPr>
          <p:nvPr/>
        </p:nvPicPr>
        <p:blipFill>
          <a:blip r:embed="rId2">
            <a:extLst>
              <a:ext uri="{BEBA8EAE-BF5A-486C-A8C5-ECC9F3942E4B}">
                <a14:imgProps xmlns:a14="http://schemas.microsoft.com/office/drawing/2010/main" xmlns="">
                  <a14:imgLayer r:embed="rId3">
                    <a14:imgEffect>
                      <a14:colorTemperature colorTemp="4700"/>
                    </a14:imgEffect>
                  </a14:imgLayer>
                </a14:imgProps>
              </a:ext>
              <a:ext uri="{28A0092B-C50C-407E-A947-70E740481C1C}">
                <a14:useLocalDpi xmlns:a14="http://schemas.microsoft.com/office/drawing/2010/main" xmlns="" val="0"/>
              </a:ext>
            </a:extLst>
          </a:blip>
          <a:stretch>
            <a:fillRect/>
          </a:stretch>
        </p:blipFill>
        <p:spPr>
          <a:xfrm>
            <a:off x="561364" y="1930646"/>
            <a:ext cx="7972838" cy="296999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7" name="Rectangle 6"/>
          <p:cNvSpPr/>
          <p:nvPr/>
        </p:nvSpPr>
        <p:spPr>
          <a:xfrm>
            <a:off x="561364" y="5019313"/>
            <a:ext cx="3685095" cy="1631216"/>
          </a:xfrm>
          <a:prstGeom prst="rect">
            <a:avLst/>
          </a:prstGeom>
        </p:spPr>
        <p:txBody>
          <a:bodyPr wrap="square">
            <a:spAutoFit/>
          </a:bodyPr>
          <a:lstStyle/>
          <a:p>
            <a:pPr algn="just"/>
            <a:r>
              <a:rPr lang="fr-FR" sz="2000" dirty="0" smtClean="0">
                <a:latin typeface="Times New Roman"/>
                <a:cs typeface="Times New Roman"/>
              </a:rPr>
              <a:t>La jambe libre se fléchit progressivement et vient se placer prés de la jambe d'appui pour ensuite, sans interruption, déclencher le sursaut.</a:t>
            </a:r>
            <a:endParaRPr lang="fr-FR" sz="2000" dirty="0">
              <a:latin typeface="Times New Roman"/>
              <a:cs typeface="Times New Roman"/>
            </a:endParaRPr>
          </a:p>
        </p:txBody>
      </p:sp>
      <p:sp>
        <p:nvSpPr>
          <p:cNvPr id="8" name="Rectangle 7"/>
          <p:cNvSpPr/>
          <p:nvPr/>
        </p:nvSpPr>
        <p:spPr>
          <a:xfrm>
            <a:off x="4771885" y="5019313"/>
            <a:ext cx="3584892" cy="1631216"/>
          </a:xfrm>
          <a:prstGeom prst="rect">
            <a:avLst/>
          </a:prstGeom>
        </p:spPr>
        <p:txBody>
          <a:bodyPr wrap="square">
            <a:spAutoFit/>
          </a:bodyPr>
          <a:lstStyle/>
          <a:p>
            <a:pPr algn="just"/>
            <a:r>
              <a:rPr lang="fr-FR" sz="2000" dirty="0" smtClean="0">
                <a:latin typeface="Times New Roman"/>
                <a:cs typeface="Times New Roman"/>
              </a:rPr>
              <a:t>La jambe libre monte en arrière jusqu'à l'horizontale, puis fléchit et est ramenée prés de la jambe d'appui en position de groupé puis déclencher le sursaut. </a:t>
            </a:r>
            <a:endParaRPr lang="fr-FR" sz="2000" dirty="0">
              <a:latin typeface="Times New Roman"/>
              <a:cs typeface="Times New Roman"/>
            </a:endParaRPr>
          </a:p>
        </p:txBody>
      </p:sp>
      <p:sp>
        <p:nvSpPr>
          <p:cNvPr id="3" name="Rectangle 2"/>
          <p:cNvSpPr/>
          <p:nvPr/>
        </p:nvSpPr>
        <p:spPr>
          <a:xfrm>
            <a:off x="430797" y="1200808"/>
            <a:ext cx="7829922" cy="707886"/>
          </a:xfrm>
          <a:prstGeom prst="rect">
            <a:avLst/>
          </a:prstGeom>
        </p:spPr>
        <p:txBody>
          <a:bodyPr wrap="square">
            <a:spAutoFit/>
          </a:bodyPr>
          <a:lstStyle/>
          <a:p>
            <a:pPr algn="just"/>
            <a:r>
              <a:rPr lang="fr-FR" dirty="0" smtClean="0">
                <a:latin typeface="Times New Roman"/>
                <a:cs typeface="Times New Roman"/>
              </a:rPr>
              <a:t>	</a:t>
            </a:r>
            <a:r>
              <a:rPr lang="fr-FR" sz="2000" dirty="0" smtClean="0">
                <a:latin typeface="Times New Roman"/>
                <a:cs typeface="Times New Roman"/>
              </a:rPr>
              <a:t>Quand </a:t>
            </a:r>
            <a:r>
              <a:rPr lang="fr-FR" sz="2000" dirty="0">
                <a:latin typeface="Times New Roman"/>
                <a:cs typeface="Times New Roman"/>
              </a:rPr>
              <a:t>le poids atteint le point le plus bas la position de départ s'effectuée par 2 positions : Position en groupé  et position en </a:t>
            </a:r>
            <a:r>
              <a:rPr lang="fr-FR" sz="2000" dirty="0" err="1">
                <a:latin typeface="Times New Roman"/>
                <a:cs typeface="Times New Roman"/>
              </a:rPr>
              <a:t>T</a:t>
            </a:r>
            <a:r>
              <a:rPr lang="fr-FR" sz="2000" dirty="0">
                <a:latin typeface="Times New Roman"/>
                <a:cs typeface="Times New Roman"/>
              </a:rPr>
              <a:t>.</a:t>
            </a:r>
          </a:p>
        </p:txBody>
      </p:sp>
    </p:spTree>
    <p:extLst>
      <p:ext uri="{BB962C8B-B14F-4D97-AF65-F5344CB8AC3E}">
        <p14:creationId xmlns:p14="http://schemas.microsoft.com/office/powerpoint/2010/main" xmlns="" val="383704198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randombar(horizontal)">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randombar(horizontal)">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randombar(horizontal)">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36589" y="712256"/>
            <a:ext cx="8097440" cy="1677382"/>
          </a:xfrm>
          <a:prstGeom prst="rect">
            <a:avLst/>
          </a:prstGeom>
        </p:spPr>
        <p:txBody>
          <a:bodyPr wrap="square">
            <a:spAutoFit/>
          </a:bodyPr>
          <a:lstStyle/>
          <a:p>
            <a:pPr algn="just">
              <a:lnSpc>
                <a:spcPct val="130000"/>
              </a:lnSpc>
            </a:pPr>
            <a:r>
              <a:rPr lang="fr-FR" sz="2000" dirty="0" smtClean="0">
                <a:latin typeface="Times New Roman"/>
                <a:cs typeface="Times New Roman"/>
              </a:rPr>
              <a:t>	Le sursaut sera obtenu par une extension active de la jambe gauche dans la direction de lancer jointe à une poussée du pied droit de la jambe d'appui, La poussée de la jambe d'appui s'effectue par le talon, les deux jambes réalisent alors une extension simultanée.</a:t>
            </a:r>
          </a:p>
        </p:txBody>
      </p:sp>
      <p:sp>
        <p:nvSpPr>
          <p:cNvPr id="5" name="Rectangle 4"/>
          <p:cNvSpPr/>
          <p:nvPr/>
        </p:nvSpPr>
        <p:spPr>
          <a:xfrm>
            <a:off x="658643" y="200055"/>
            <a:ext cx="1813317" cy="400110"/>
          </a:xfrm>
          <a:prstGeom prst="rect">
            <a:avLst/>
          </a:prstGeom>
        </p:spPr>
        <p:txBody>
          <a:bodyPr wrap="none">
            <a:spAutoFit/>
          </a:bodyPr>
          <a:lstStyle/>
          <a:p>
            <a:pPr algn="just"/>
            <a:r>
              <a:rPr lang="en-US" sz="2000" b="1" dirty="0" smtClean="0">
                <a:latin typeface="Times New Roman"/>
                <a:cs typeface="Times New Roman"/>
              </a:rPr>
              <a:t>2.	Le </a:t>
            </a:r>
            <a:r>
              <a:rPr lang="fr-FR" sz="2000" b="1" dirty="0" smtClean="0">
                <a:latin typeface="Times New Roman"/>
                <a:cs typeface="Times New Roman"/>
              </a:rPr>
              <a:t>sursaut </a:t>
            </a:r>
            <a:endParaRPr lang="fr-FR" sz="2000" b="1" dirty="0">
              <a:latin typeface="Times New Roman"/>
              <a:cs typeface="Times New Roman"/>
            </a:endParaRPr>
          </a:p>
        </p:txBody>
      </p:sp>
      <p:pic>
        <p:nvPicPr>
          <p:cNvPr id="8" name="Picture 7" descr="Capture d’écran 2015-11-04 à 11.35.42.png"/>
          <p:cNvPicPr>
            <a:picLocks noChangeAspect="1"/>
          </p:cNvPicPr>
          <p:nvPr/>
        </p:nvPicPr>
        <p:blipFill rotWithShape="1">
          <a:blip r:embed="rId2">
            <a:extLst>
              <a:ext uri="{28A0092B-C50C-407E-A947-70E740481C1C}">
                <a14:useLocalDpi xmlns:a14="http://schemas.microsoft.com/office/drawing/2010/main" xmlns="" val="0"/>
              </a:ext>
            </a:extLst>
          </a:blip>
          <a:srcRect b="9144"/>
          <a:stretch/>
        </p:blipFill>
        <p:spPr>
          <a:xfrm>
            <a:off x="583046" y="2770147"/>
            <a:ext cx="7974723" cy="285631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cxnSp>
        <p:nvCxnSpPr>
          <p:cNvPr id="6" name="Straight Arrow Connector 5"/>
          <p:cNvCxnSpPr/>
          <p:nvPr/>
        </p:nvCxnSpPr>
        <p:spPr>
          <a:xfrm flipV="1">
            <a:off x="3537124" y="4142695"/>
            <a:ext cx="617216" cy="1187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flipH="1">
            <a:off x="1899128" y="5294103"/>
            <a:ext cx="379824"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a:off x="6160293" y="4831165"/>
            <a:ext cx="629086" cy="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7446702" y="5355858"/>
            <a:ext cx="646331" cy="307777"/>
          </a:xfrm>
          <a:prstGeom prst="rect">
            <a:avLst/>
          </a:prstGeom>
          <a:noFill/>
        </p:spPr>
        <p:txBody>
          <a:bodyPr wrap="none" rtlCol="0">
            <a:spAutoFit/>
          </a:bodyPr>
          <a:lstStyle/>
          <a:p>
            <a:r>
              <a:rPr lang="fr-FR" sz="1400" dirty="0" smtClean="0">
                <a:latin typeface="Times New Roman"/>
                <a:cs typeface="Times New Roman"/>
              </a:rPr>
              <a:t>Butoir</a:t>
            </a:r>
            <a:endParaRPr lang="fr-FR" sz="1400" dirty="0">
              <a:latin typeface="Times New Roman"/>
              <a:cs typeface="Times New Roman"/>
            </a:endParaRPr>
          </a:p>
        </p:txBody>
      </p:sp>
    </p:spTree>
    <p:extLst>
      <p:ext uri="{BB962C8B-B14F-4D97-AF65-F5344CB8AC3E}">
        <p14:creationId xmlns:p14="http://schemas.microsoft.com/office/powerpoint/2010/main" xmlns="" val="150726408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randombar(horizontal)">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randombar(horizontal)">
                                      <p:cBhvr>
                                        <p:cTn id="25" dur="500"/>
                                        <p:tgtEl>
                                          <p:spTgt spid="12"/>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randombar(horizontal)">
                                      <p:cBhvr>
                                        <p:cTn id="2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79316" y="207314"/>
            <a:ext cx="5749015" cy="400110"/>
          </a:xfrm>
          <a:prstGeom prst="rect">
            <a:avLst/>
          </a:prstGeom>
        </p:spPr>
        <p:txBody>
          <a:bodyPr wrap="none">
            <a:spAutoFit/>
          </a:bodyPr>
          <a:lstStyle/>
          <a:p>
            <a:pPr algn="just"/>
            <a:r>
              <a:rPr lang="fr-CA" sz="2000" b="1" dirty="0" smtClean="0">
                <a:latin typeface="Times New Roman"/>
                <a:cs typeface="Times New Roman"/>
              </a:rPr>
              <a:t>3.	La position de force (</a:t>
            </a:r>
            <a:r>
              <a:rPr lang="fr-CA" sz="2000" dirty="0" smtClean="0">
                <a:latin typeface="Times New Roman"/>
                <a:cs typeface="Times New Roman"/>
              </a:rPr>
              <a:t>double appui, appui final) :</a:t>
            </a:r>
          </a:p>
        </p:txBody>
      </p:sp>
      <p:sp>
        <p:nvSpPr>
          <p:cNvPr id="6" name="Rectangle 5"/>
          <p:cNvSpPr/>
          <p:nvPr/>
        </p:nvSpPr>
        <p:spPr>
          <a:xfrm>
            <a:off x="304800" y="806190"/>
            <a:ext cx="8382000" cy="1441420"/>
          </a:xfrm>
          <a:prstGeom prst="rect">
            <a:avLst/>
          </a:prstGeom>
        </p:spPr>
        <p:txBody>
          <a:bodyPr wrap="square">
            <a:spAutoFit/>
          </a:bodyPr>
          <a:lstStyle/>
          <a:p>
            <a:pPr algn="just">
              <a:lnSpc>
                <a:spcPct val="110000"/>
              </a:lnSpc>
            </a:pPr>
            <a:r>
              <a:rPr lang="fr-CA" sz="2000" dirty="0" smtClean="0">
                <a:latin typeface="Times New Roman"/>
                <a:cs typeface="Times New Roman"/>
              </a:rPr>
              <a:t>	La pose des deux appuis se fait presque simultanément. </a:t>
            </a:r>
          </a:p>
          <a:p>
            <a:pPr algn="just">
              <a:lnSpc>
                <a:spcPct val="110000"/>
              </a:lnSpc>
            </a:pPr>
            <a:r>
              <a:rPr lang="fr-CA" sz="2000" dirty="0" smtClean="0">
                <a:latin typeface="Times New Roman"/>
                <a:cs typeface="Times New Roman"/>
              </a:rPr>
              <a:t>Le pied gauche au contact du butoir est très légèrement décalé par rapport à l’axe du bassin (action qui permet d’éviter de tourner le bassin pendant la pose d’appui).</a:t>
            </a:r>
          </a:p>
        </p:txBody>
      </p:sp>
      <p:pic>
        <p:nvPicPr>
          <p:cNvPr id="7" name="Picture 6" descr="Capture d’écran 2015-11-04 à 11.51.07.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1020777" y="3717035"/>
            <a:ext cx="7121717" cy="293247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 name="TextBox 1"/>
          <p:cNvSpPr txBox="1"/>
          <p:nvPr/>
        </p:nvSpPr>
        <p:spPr>
          <a:xfrm>
            <a:off x="3935702" y="3988383"/>
            <a:ext cx="1492716" cy="369332"/>
          </a:xfrm>
          <a:prstGeom prst="rect">
            <a:avLst/>
          </a:prstGeom>
          <a:noFill/>
        </p:spPr>
        <p:txBody>
          <a:bodyPr wrap="none" rtlCol="0">
            <a:spAutoFit/>
          </a:bodyPr>
          <a:lstStyle/>
          <a:p>
            <a:r>
              <a:rPr lang="fr-FR" dirty="0" smtClean="0">
                <a:latin typeface="Times New Roman"/>
                <a:cs typeface="Times New Roman"/>
              </a:rPr>
              <a:t>Vue en arrière</a:t>
            </a:r>
            <a:endParaRPr lang="fr-FR" dirty="0">
              <a:latin typeface="Times New Roman"/>
              <a:cs typeface="Times New Roman"/>
            </a:endParaRPr>
          </a:p>
        </p:txBody>
      </p:sp>
      <p:sp>
        <p:nvSpPr>
          <p:cNvPr id="5" name="Curved Right Arrow 4"/>
          <p:cNvSpPr/>
          <p:nvPr/>
        </p:nvSpPr>
        <p:spPr>
          <a:xfrm>
            <a:off x="4106864" y="4415710"/>
            <a:ext cx="937694" cy="1495643"/>
          </a:xfrm>
          <a:prstGeom prst="curvedRightArrow">
            <a:avLst>
              <a:gd name="adj1" fmla="val 12863"/>
              <a:gd name="adj2" fmla="val 28308"/>
              <a:gd name="adj3" fmla="val 250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cxnSp>
        <p:nvCxnSpPr>
          <p:cNvPr id="9" name="Straight Arrow Connector 8"/>
          <p:cNvCxnSpPr/>
          <p:nvPr/>
        </p:nvCxnSpPr>
        <p:spPr>
          <a:xfrm>
            <a:off x="3888222" y="5768910"/>
            <a:ext cx="0" cy="45106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a:off x="1353129" y="4463190"/>
            <a:ext cx="427304"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3" name="Rectangle 2"/>
          <p:cNvSpPr/>
          <p:nvPr/>
        </p:nvSpPr>
        <p:spPr>
          <a:xfrm>
            <a:off x="304800" y="2219175"/>
            <a:ext cx="8382000" cy="1441420"/>
          </a:xfrm>
          <a:prstGeom prst="rect">
            <a:avLst/>
          </a:prstGeom>
        </p:spPr>
        <p:txBody>
          <a:bodyPr wrap="square">
            <a:spAutoFit/>
          </a:bodyPr>
          <a:lstStyle/>
          <a:p>
            <a:pPr algn="just">
              <a:lnSpc>
                <a:spcPct val="110000"/>
              </a:lnSpc>
            </a:pPr>
            <a:r>
              <a:rPr lang="fr-CA" sz="2000" dirty="0" smtClean="0">
                <a:latin typeface="Times New Roman"/>
                <a:cs typeface="Times New Roman"/>
              </a:rPr>
              <a:t>	A </a:t>
            </a:r>
            <a:r>
              <a:rPr lang="fr-CA" sz="2000" dirty="0">
                <a:latin typeface="Times New Roman"/>
                <a:cs typeface="Times New Roman"/>
              </a:rPr>
              <a:t>ce niveau le lanceur a le poids du corps sur la jambe droite, l’engin est éloigné vers l’arrière, la projection verticale du poids est située devant la pointe du pied droit, le bassin qui est en avance est ouvert par rapport à la ligne d’épaules et enfin celle-ci est perpendiculaire à l’axe de lancer.</a:t>
            </a:r>
          </a:p>
        </p:txBody>
      </p:sp>
    </p:spTree>
    <p:extLst>
      <p:ext uri="{BB962C8B-B14F-4D97-AF65-F5344CB8AC3E}">
        <p14:creationId xmlns:p14="http://schemas.microsoft.com/office/powerpoint/2010/main" xmlns="" val="334365809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4" presetClass="entr" presetSubtype="1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randombar(horizontal)">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randombar(horizontal)">
                                      <p:cBhvr>
                                        <p:cTn id="21" dur="5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randombar(horizontal)">
                                      <p:cBhvr>
                                        <p:cTn id="26" dur="500"/>
                                        <p:tgtEl>
                                          <p:spTgt spid="3"/>
                                        </p:tgtEl>
                                      </p:cBhvr>
                                    </p:animEffec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randombar(horizontal)">
                                      <p:cBhvr>
                                        <p:cTn id="3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5" grpId="0" animBg="1"/>
      <p:bldP spid="3" grpId="0"/>
    </p:bldLst>
  </p:timing>
</p:sld>
</file>

<file path=ppt/theme/theme1.xml><?xml version="1.0" encoding="utf-8"?>
<a:theme xmlns:a="http://schemas.openxmlformats.org/drawingml/2006/main" name="Slipstream">
  <a:themeElements>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Slipstream">
      <a:majorFont>
        <a:latin typeface="Trebuchet MS"/>
        <a:ea typeface=""/>
        <a:cs typeface=""/>
        <a:font script="Jpan" typeface="ＭＳ ゴシック"/>
        <a:font script="Hang" typeface="HY그래픽B"/>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ＭＳ ゴシック"/>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lipstream">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Slipstream.thmx</Template>
  <TotalTime>5741</TotalTime>
  <Words>281</Words>
  <Application>Microsoft Macintosh PowerPoint</Application>
  <PresentationFormat>Affichage à l'écran (4:3)</PresentationFormat>
  <Paragraphs>128</Paragraphs>
  <Slides>26</Slides>
  <Notes>1</Notes>
  <HiddenSlides>0</HiddenSlides>
  <MMClips>2</MMClips>
  <ScaleCrop>false</ScaleCrop>
  <HeadingPairs>
    <vt:vector size="4" baseType="variant">
      <vt:variant>
        <vt:lpstr>Thème</vt:lpstr>
      </vt:variant>
      <vt:variant>
        <vt:i4>1</vt:i4>
      </vt:variant>
      <vt:variant>
        <vt:lpstr>Titres des diapositives</vt:lpstr>
      </vt:variant>
      <vt:variant>
        <vt:i4>26</vt:i4>
      </vt:variant>
    </vt:vector>
  </HeadingPairs>
  <TitlesOfParts>
    <vt:vector size="27" baseType="lpstr">
      <vt:lpstr>Slipstream</vt:lpstr>
      <vt:lpstr>LP QME EPS 2015/2016  Exposé sur  L’aspect technique et biomécanique  de lancer du poids  </vt:lpstr>
      <vt:lpstr>Plan</vt:lpstr>
      <vt:lpstr>Diapositive 3</vt:lpstr>
      <vt:lpstr>Diapositive 4</vt:lpstr>
      <vt:lpstr>Diapositive 5</vt:lpstr>
      <vt:lpstr>Diapositive 6</vt:lpstr>
      <vt:lpstr>Diapositive 7</vt:lpstr>
      <vt:lpstr>Diapositive 8</vt:lpstr>
      <vt:lpstr>Diapositive 9</vt:lpstr>
      <vt:lpstr>Diapositive 10</vt:lpstr>
      <vt:lpstr>Diapositive 11</vt:lpstr>
      <vt:lpstr>Diapositive 12</vt:lpstr>
      <vt:lpstr>Diapositive 13</vt:lpstr>
      <vt:lpstr>Diapositive 14</vt:lpstr>
      <vt:lpstr>Diapositive 15</vt:lpstr>
      <vt:lpstr>Diapositive 16</vt:lpstr>
      <vt:lpstr>Diapositive 17</vt:lpstr>
      <vt:lpstr>Diapositive 18</vt:lpstr>
      <vt:lpstr>Diapositive 19</vt:lpstr>
      <vt:lpstr>Diapositive 20</vt:lpstr>
      <vt:lpstr>Diapositive 21</vt:lpstr>
      <vt:lpstr>Diapositive 22</vt:lpstr>
      <vt:lpstr>Diapositive 23</vt:lpstr>
      <vt:lpstr>Diapositive 24</vt:lpstr>
      <vt:lpstr>Diapositive 25</vt:lpstr>
      <vt:lpstr>Merci Pour Votre Attention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Youness</dc:creator>
  <cp:lastModifiedBy>YOUSSEF</cp:lastModifiedBy>
  <cp:revision>113</cp:revision>
  <dcterms:created xsi:type="dcterms:W3CDTF">2015-11-04T11:16:37Z</dcterms:created>
  <dcterms:modified xsi:type="dcterms:W3CDTF">2015-12-09T12:38:53Z</dcterms:modified>
</cp:coreProperties>
</file>