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0" r:id="rId3"/>
    <p:sldId id="256" r:id="rId4"/>
    <p:sldId id="257" r:id="rId5"/>
    <p:sldId id="262" r:id="rId6"/>
    <p:sldId id="263" r:id="rId7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111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3375C-1E55-4F45-B4B6-4E33E9B089E1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00CDD-72A1-415F-A554-E593B9A37F5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3375C-1E55-4F45-B4B6-4E33E9B089E1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00CDD-72A1-415F-A554-E593B9A37F5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3375C-1E55-4F45-B4B6-4E33E9B089E1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00CDD-72A1-415F-A554-E593B9A37F5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3375C-1E55-4F45-B4B6-4E33E9B089E1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00CDD-72A1-415F-A554-E593B9A37F5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3375C-1E55-4F45-B4B6-4E33E9B089E1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00CDD-72A1-415F-A554-E593B9A37F5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3375C-1E55-4F45-B4B6-4E33E9B089E1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00CDD-72A1-415F-A554-E593B9A37F5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3375C-1E55-4F45-B4B6-4E33E9B089E1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00CDD-72A1-415F-A554-E593B9A37F5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3375C-1E55-4F45-B4B6-4E33E9B089E1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00CDD-72A1-415F-A554-E593B9A37F5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3375C-1E55-4F45-B4B6-4E33E9B089E1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00CDD-72A1-415F-A554-E593B9A37F5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3375C-1E55-4F45-B4B6-4E33E9B089E1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00CDD-72A1-415F-A554-E593B9A37F5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3375C-1E55-4F45-B4B6-4E33E9B089E1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00CDD-72A1-415F-A554-E593B9A37F5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A3375C-1E55-4F45-B4B6-4E33E9B089E1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000CDD-72A1-415F-A554-E593B9A37F5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audio" Target="../media/audio3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christmas-snow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85720" y="428604"/>
            <a:ext cx="8572560" cy="5857916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ar-DZ" sz="3600" dirty="0" smtClean="0">
                <a:solidFill>
                  <a:srgbClr val="C00000"/>
                </a:solidFill>
              </a:rPr>
              <a:t>    العلاقة بين التقويم والأهداف التعليمية    </a:t>
            </a:r>
          </a:p>
          <a:p>
            <a:pPr algn="r">
              <a:buNone/>
            </a:pPr>
            <a:r>
              <a:rPr lang="ar-DZ" dirty="0" smtClean="0"/>
              <a:t> </a:t>
            </a:r>
          </a:p>
          <a:p>
            <a:pPr algn="r">
              <a:buNone/>
            </a:pPr>
            <a:r>
              <a:rPr lang="ar-DZ" dirty="0" smtClean="0"/>
              <a:t> هناك علاقة وطيدة بين الأهداف التعليمية والتقويم ويتضح ذلك مما يلي: </a:t>
            </a:r>
          </a:p>
          <a:p>
            <a:pPr algn="r">
              <a:buNone/>
            </a:pPr>
            <a:r>
              <a:rPr lang="ar-DZ" dirty="0" smtClean="0"/>
              <a:t> - بدون الأهداف لا يكون التقويم دقيقا لافتقاد المعيار المناسب الذي به سنحكم على مقدار تقدم التلاميذ. </a:t>
            </a:r>
          </a:p>
          <a:p>
            <a:pPr algn="r">
              <a:buNone/>
            </a:pPr>
            <a:r>
              <a:rPr lang="ar-DZ" dirty="0" smtClean="0"/>
              <a:t> - بدون الأهداف أيضا لا يمكن للمتعلم أن يقيم تحصيله وأداءه بنفسه .  </a:t>
            </a:r>
          </a:p>
          <a:p>
            <a:pPr algn="r">
              <a:buNone/>
            </a:pPr>
            <a:endParaRPr lang="fr-FR" dirty="0"/>
          </a:p>
        </p:txBody>
      </p:sp>
    </p:spTree>
  </p:cSld>
  <p:clrMapOvr>
    <a:masterClrMapping/>
  </p:clrMapOvr>
  <p:transition>
    <p:sndAc>
      <p:stSnd>
        <p:snd r:embed="rId2" name="bomb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" dur="1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24" dur="1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5" dur="1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1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3" dur="1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34" dur="1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35" dur="1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1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Image 48" descr="christmas-snow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Ellipse 3"/>
          <p:cNvSpPr/>
          <p:nvPr/>
        </p:nvSpPr>
        <p:spPr>
          <a:xfrm>
            <a:off x="3571868" y="2571744"/>
            <a:ext cx="1857388" cy="1785950"/>
          </a:xfrm>
          <a:prstGeom prst="ellipse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3200" b="1" dirty="0" smtClean="0">
                <a:solidFill>
                  <a:schemeClr val="tx1"/>
                </a:solidFill>
              </a:rPr>
              <a:t>أساليب التقويم</a:t>
            </a:r>
            <a:endParaRPr lang="fr-FR" sz="3200" b="1" dirty="0">
              <a:solidFill>
                <a:schemeClr val="tx1"/>
              </a:solidFill>
            </a:endParaRPr>
          </a:p>
        </p:txBody>
      </p:sp>
      <p:sp>
        <p:nvSpPr>
          <p:cNvPr id="5" name="Ellipse 4"/>
          <p:cNvSpPr/>
          <p:nvPr/>
        </p:nvSpPr>
        <p:spPr>
          <a:xfrm>
            <a:off x="500034" y="4500570"/>
            <a:ext cx="2357454" cy="1285884"/>
          </a:xfrm>
          <a:prstGeom prst="ellipse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3200" dirty="0" smtClean="0"/>
              <a:t>سلاليم التقدير</a:t>
            </a:r>
            <a:endParaRPr lang="fr-FR" sz="3000" b="1" dirty="0"/>
          </a:p>
        </p:txBody>
      </p:sp>
      <p:sp>
        <p:nvSpPr>
          <p:cNvPr id="6" name="Ellipse 5"/>
          <p:cNvSpPr/>
          <p:nvPr/>
        </p:nvSpPr>
        <p:spPr>
          <a:xfrm>
            <a:off x="6215074" y="2071678"/>
            <a:ext cx="2357454" cy="1285884"/>
          </a:xfrm>
          <a:prstGeom prst="ellipse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3200" dirty="0" smtClean="0"/>
              <a:t>دراسة الحالة</a:t>
            </a:r>
            <a:endParaRPr lang="fr-FR" sz="3000" b="1" dirty="0"/>
          </a:p>
        </p:txBody>
      </p:sp>
      <p:sp>
        <p:nvSpPr>
          <p:cNvPr id="7" name="Ellipse 6"/>
          <p:cNvSpPr/>
          <p:nvPr/>
        </p:nvSpPr>
        <p:spPr>
          <a:xfrm>
            <a:off x="3357554" y="357166"/>
            <a:ext cx="2357454" cy="1285884"/>
          </a:xfrm>
          <a:prstGeom prst="ellipse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3200" dirty="0" smtClean="0"/>
              <a:t>المقابلة الشخصية</a:t>
            </a:r>
            <a:endParaRPr lang="fr-FR" sz="3000" b="1" dirty="0"/>
          </a:p>
        </p:txBody>
      </p:sp>
      <p:sp>
        <p:nvSpPr>
          <p:cNvPr id="8" name="Ellipse 7"/>
          <p:cNvSpPr/>
          <p:nvPr/>
        </p:nvSpPr>
        <p:spPr>
          <a:xfrm>
            <a:off x="428596" y="2071678"/>
            <a:ext cx="2357454" cy="1285884"/>
          </a:xfrm>
          <a:prstGeom prst="ellipse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3200" dirty="0" smtClean="0"/>
              <a:t>الملاحظة</a:t>
            </a:r>
            <a:endParaRPr lang="fr-FR" sz="3000" b="1" dirty="0"/>
          </a:p>
        </p:txBody>
      </p:sp>
      <p:sp>
        <p:nvSpPr>
          <p:cNvPr id="9" name="Ellipse 8"/>
          <p:cNvSpPr/>
          <p:nvPr/>
        </p:nvSpPr>
        <p:spPr>
          <a:xfrm>
            <a:off x="6215074" y="4572008"/>
            <a:ext cx="2357454" cy="1285884"/>
          </a:xfrm>
          <a:prstGeom prst="ellipse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3200" dirty="0" smtClean="0"/>
              <a:t>الاختبارات بأنواعها</a:t>
            </a:r>
            <a:endParaRPr lang="fr-FR" sz="3000" b="1" dirty="0"/>
          </a:p>
        </p:txBody>
      </p:sp>
      <p:cxnSp>
        <p:nvCxnSpPr>
          <p:cNvPr id="13" name="Connecteur droit avec flèche 12"/>
          <p:cNvCxnSpPr>
            <a:stCxn id="4" idx="3"/>
            <a:endCxn id="5" idx="7"/>
          </p:cNvCxnSpPr>
          <p:nvPr/>
        </p:nvCxnSpPr>
        <p:spPr>
          <a:xfrm rot="5400000">
            <a:off x="2881695" y="3726701"/>
            <a:ext cx="592735" cy="13316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5" name="Connecteur droit avec flèche 34"/>
          <p:cNvCxnSpPr>
            <a:stCxn id="4" idx="5"/>
            <a:endCxn id="9" idx="1"/>
          </p:cNvCxnSpPr>
          <p:nvPr/>
        </p:nvCxnSpPr>
        <p:spPr>
          <a:xfrm rot="16200000" flipH="1">
            <a:off x="5526695" y="3726700"/>
            <a:ext cx="664173" cy="140306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8" name="Connecteur droit avec flèche 37"/>
          <p:cNvCxnSpPr>
            <a:stCxn id="4" idx="0"/>
            <a:endCxn id="7" idx="4"/>
          </p:cNvCxnSpPr>
          <p:nvPr/>
        </p:nvCxnSpPr>
        <p:spPr>
          <a:xfrm rot="5400000" flipH="1" flipV="1">
            <a:off x="4054074" y="2089538"/>
            <a:ext cx="928694" cy="3571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2" name="Connecteur droit avec flèche 41"/>
          <p:cNvCxnSpPr>
            <a:stCxn id="4" idx="2"/>
            <a:endCxn id="8" idx="6"/>
          </p:cNvCxnSpPr>
          <p:nvPr/>
        </p:nvCxnSpPr>
        <p:spPr>
          <a:xfrm rot="10800000">
            <a:off x="2786050" y="2714621"/>
            <a:ext cx="785818" cy="75009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5" name="Connecteur droit avec flèche 44"/>
          <p:cNvCxnSpPr>
            <a:stCxn id="4" idx="6"/>
            <a:endCxn id="6" idx="2"/>
          </p:cNvCxnSpPr>
          <p:nvPr/>
        </p:nvCxnSpPr>
        <p:spPr>
          <a:xfrm flipV="1">
            <a:off x="5429256" y="2714620"/>
            <a:ext cx="785818" cy="75009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800" decel="100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8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800" decel="100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800" decel="100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4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800" decel="100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8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26" name="Picture 2" descr="C:\Documents and Settings\Administrateur\Mes documents\Downloads\القياس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500042"/>
            <a:ext cx="8643998" cy="60722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Documents and Settings\brahim\My Documents\Downloads\القياس و التقويم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500042"/>
            <a:ext cx="8501122" cy="60722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graduatio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DZ" sz="3200" b="1" dirty="0" smtClean="0">
                <a:solidFill>
                  <a:srgbClr val="FF0000"/>
                </a:solidFill>
              </a:rPr>
              <a:t>مقارنة بين التقويم والقياس</a:t>
            </a:r>
            <a:endParaRPr lang="fr-FR" sz="32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</p:nvPr>
        </p:nvGraphicFramePr>
        <p:xfrm>
          <a:off x="285720" y="1285860"/>
          <a:ext cx="8586790" cy="48977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7718"/>
                <a:gridCol w="4229072"/>
              </a:tblGrid>
              <a:tr h="904881">
                <a:tc>
                  <a:txBody>
                    <a:bodyPr/>
                    <a:lstStyle/>
                    <a:p>
                      <a:pPr algn="ctr"/>
                      <a:r>
                        <a:rPr lang="ar-DZ" sz="3200" b="1" dirty="0" smtClean="0"/>
                        <a:t>التقويم</a:t>
                      </a:r>
                      <a:endParaRPr lang="fr-FR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DZ" sz="3200" dirty="0" smtClean="0">
                          <a:solidFill>
                            <a:schemeClr val="tx1"/>
                          </a:solidFill>
                        </a:rPr>
                        <a:t>القياس</a:t>
                      </a:r>
                      <a:endParaRPr lang="fr-FR" sz="3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952903">
                <a:tc>
                  <a:txBody>
                    <a:bodyPr/>
                    <a:lstStyle/>
                    <a:p>
                      <a:pPr algn="r"/>
                      <a:r>
                        <a:rPr lang="ar-DZ" sz="3200" dirty="0" smtClean="0"/>
                        <a:t>1- يتناول الكل ( سلوك مهارات وقدرات واستعدادات</a:t>
                      </a:r>
                      <a:r>
                        <a:rPr lang="ar-DZ" sz="3200" baseline="0" dirty="0" smtClean="0"/>
                        <a:t> وكل ما يتعلق بالعملية التربوية مرورا بالمنهج والتعليم ) .</a:t>
                      </a:r>
                    </a:p>
                    <a:p>
                      <a:pPr algn="r"/>
                      <a:r>
                        <a:rPr lang="ar-DZ" sz="3200" dirty="0" smtClean="0"/>
                        <a:t>2- أشمل وأوسع يحتوي على قياس . </a:t>
                      </a:r>
                    </a:p>
                    <a:p>
                      <a:pPr algn="r"/>
                      <a:r>
                        <a:rPr lang="ar-DZ" sz="3200" dirty="0" smtClean="0"/>
                        <a:t>3- تشخيص وعلاج شامل .مستمر ومتنوع ومتكامل . </a:t>
                      </a:r>
                      <a:endParaRPr lang="fr-FR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3200" dirty="0" smtClean="0"/>
                        <a:t>1</a:t>
                      </a:r>
                      <a:r>
                        <a:rPr lang="ar-DZ" sz="3200" b="1" dirty="0" smtClean="0"/>
                        <a:t>- يقيس جزء يعني التحصيل. </a:t>
                      </a:r>
                    </a:p>
                    <a:p>
                      <a:pPr algn="r"/>
                      <a:r>
                        <a:rPr lang="ar-DZ" sz="3200" b="1" dirty="0" smtClean="0"/>
                        <a:t>2- لا يكفي وحده . </a:t>
                      </a:r>
                    </a:p>
                    <a:p>
                      <a:pPr algn="r"/>
                      <a:r>
                        <a:rPr lang="ar-DZ" sz="3200" b="1" dirty="0" smtClean="0"/>
                        <a:t>3- يعطي معلومات فقط. ويرتكز على أدوات</a:t>
                      </a:r>
                      <a:r>
                        <a:rPr lang="ar-DZ" sz="3200" b="1" baseline="0" dirty="0" smtClean="0"/>
                        <a:t> ووسائط يشترط فيها الدقة</a:t>
                      </a:r>
                      <a:endParaRPr lang="fr-FR" sz="32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Powerpoint Background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Ellipse 4"/>
          <p:cNvSpPr/>
          <p:nvPr/>
        </p:nvSpPr>
        <p:spPr>
          <a:xfrm>
            <a:off x="3643306" y="2643182"/>
            <a:ext cx="1857388" cy="1785950"/>
          </a:xfrm>
          <a:prstGeom prst="ellipse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3200" b="1" dirty="0" smtClean="0"/>
              <a:t>التقويم</a:t>
            </a:r>
          </a:p>
          <a:p>
            <a:pPr algn="ctr" rtl="1"/>
            <a:r>
              <a:rPr lang="ar-DZ" sz="3200" b="1" dirty="0" smtClean="0"/>
              <a:t>الجيد</a:t>
            </a:r>
            <a:endParaRPr lang="fr-FR" sz="3200" b="1" dirty="0"/>
          </a:p>
        </p:txBody>
      </p:sp>
      <p:sp>
        <p:nvSpPr>
          <p:cNvPr id="10" name="Ellipse 9"/>
          <p:cNvSpPr/>
          <p:nvPr/>
        </p:nvSpPr>
        <p:spPr>
          <a:xfrm>
            <a:off x="4857752" y="5000636"/>
            <a:ext cx="1428760" cy="1500198"/>
          </a:xfrm>
          <a:prstGeom prst="ellipse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3000" b="1" dirty="0" smtClean="0"/>
              <a:t>ثابتا</a:t>
            </a:r>
            <a:endParaRPr lang="fr-FR" sz="3000" b="1" dirty="0"/>
          </a:p>
        </p:txBody>
      </p:sp>
      <p:sp>
        <p:nvSpPr>
          <p:cNvPr id="11" name="Ellipse 10"/>
          <p:cNvSpPr/>
          <p:nvPr/>
        </p:nvSpPr>
        <p:spPr>
          <a:xfrm>
            <a:off x="2643174" y="5072074"/>
            <a:ext cx="1428760" cy="1428760"/>
          </a:xfrm>
          <a:prstGeom prst="ellipse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3000" b="1" dirty="0" smtClean="0"/>
              <a:t>صادقا</a:t>
            </a:r>
            <a:endParaRPr lang="fr-FR" sz="3000" b="1" dirty="0"/>
          </a:p>
        </p:txBody>
      </p:sp>
      <p:sp>
        <p:nvSpPr>
          <p:cNvPr id="12" name="Ellipse 11"/>
          <p:cNvSpPr/>
          <p:nvPr/>
        </p:nvSpPr>
        <p:spPr>
          <a:xfrm>
            <a:off x="357158" y="4929198"/>
            <a:ext cx="1643074" cy="1428760"/>
          </a:xfrm>
          <a:prstGeom prst="ellipse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3000" b="1" dirty="0" smtClean="0"/>
              <a:t>مستمرا</a:t>
            </a:r>
            <a:endParaRPr lang="fr-FR" sz="3000" b="1" dirty="0"/>
          </a:p>
        </p:txBody>
      </p:sp>
      <p:sp>
        <p:nvSpPr>
          <p:cNvPr id="13" name="Ellipse 12"/>
          <p:cNvSpPr/>
          <p:nvPr/>
        </p:nvSpPr>
        <p:spPr>
          <a:xfrm>
            <a:off x="5072066" y="500042"/>
            <a:ext cx="1428760" cy="1357322"/>
          </a:xfrm>
          <a:prstGeom prst="ellipse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3000" b="1" dirty="0" smtClean="0"/>
              <a:t>هادفا</a:t>
            </a:r>
            <a:endParaRPr lang="fr-FR" sz="3000" b="1" dirty="0"/>
          </a:p>
        </p:txBody>
      </p:sp>
      <p:sp>
        <p:nvSpPr>
          <p:cNvPr id="14" name="Ellipse 13"/>
          <p:cNvSpPr/>
          <p:nvPr/>
        </p:nvSpPr>
        <p:spPr>
          <a:xfrm>
            <a:off x="2714612" y="500042"/>
            <a:ext cx="1571636" cy="1428760"/>
          </a:xfrm>
          <a:prstGeom prst="ellipse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3000" b="1" dirty="0" smtClean="0"/>
              <a:t>ذا منهجية</a:t>
            </a:r>
            <a:endParaRPr lang="fr-FR" sz="3000" b="1" dirty="0"/>
          </a:p>
        </p:txBody>
      </p:sp>
      <p:sp>
        <p:nvSpPr>
          <p:cNvPr id="15" name="Ellipse 14"/>
          <p:cNvSpPr/>
          <p:nvPr/>
        </p:nvSpPr>
        <p:spPr>
          <a:xfrm>
            <a:off x="500034" y="2857496"/>
            <a:ext cx="1571636" cy="1357322"/>
          </a:xfrm>
          <a:prstGeom prst="ellipse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3000" b="1" dirty="0" smtClean="0"/>
              <a:t>متكاملا</a:t>
            </a:r>
            <a:endParaRPr lang="fr-FR" sz="3000" b="1" dirty="0"/>
          </a:p>
        </p:txBody>
      </p:sp>
      <p:sp>
        <p:nvSpPr>
          <p:cNvPr id="16" name="Ellipse 15"/>
          <p:cNvSpPr/>
          <p:nvPr/>
        </p:nvSpPr>
        <p:spPr>
          <a:xfrm>
            <a:off x="428596" y="928670"/>
            <a:ext cx="1357322" cy="1214446"/>
          </a:xfrm>
          <a:prstGeom prst="ellipse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3000" b="1" dirty="0" smtClean="0"/>
              <a:t>شاملا</a:t>
            </a:r>
            <a:endParaRPr lang="fr-FR" sz="3000" b="1" dirty="0"/>
          </a:p>
        </p:txBody>
      </p:sp>
      <p:sp>
        <p:nvSpPr>
          <p:cNvPr id="17" name="Ellipse 16"/>
          <p:cNvSpPr/>
          <p:nvPr/>
        </p:nvSpPr>
        <p:spPr>
          <a:xfrm>
            <a:off x="6858016" y="4857760"/>
            <a:ext cx="2000264" cy="1428760"/>
          </a:xfrm>
          <a:prstGeom prst="ellipse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3000" b="1" dirty="0" smtClean="0"/>
              <a:t>موضوعيا</a:t>
            </a:r>
            <a:endParaRPr lang="fr-FR" sz="3000" b="1" dirty="0"/>
          </a:p>
        </p:txBody>
      </p:sp>
      <p:sp>
        <p:nvSpPr>
          <p:cNvPr id="18" name="Ellipse 17"/>
          <p:cNvSpPr/>
          <p:nvPr/>
        </p:nvSpPr>
        <p:spPr>
          <a:xfrm>
            <a:off x="7072330" y="2857496"/>
            <a:ext cx="1571636" cy="1357322"/>
          </a:xfrm>
          <a:prstGeom prst="ellipse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3000" b="1" dirty="0" smtClean="0"/>
              <a:t>مناسبا</a:t>
            </a:r>
            <a:endParaRPr lang="fr-FR" sz="3000" b="1" dirty="0"/>
          </a:p>
        </p:txBody>
      </p:sp>
      <p:sp>
        <p:nvSpPr>
          <p:cNvPr id="19" name="Ellipse 18"/>
          <p:cNvSpPr/>
          <p:nvPr/>
        </p:nvSpPr>
        <p:spPr>
          <a:xfrm>
            <a:off x="7072330" y="1071546"/>
            <a:ext cx="1428760" cy="1285884"/>
          </a:xfrm>
          <a:prstGeom prst="ellipse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3000" b="1" dirty="0" smtClean="0"/>
              <a:t>مرنا</a:t>
            </a:r>
            <a:endParaRPr lang="fr-FR" sz="3000" b="1" dirty="0"/>
          </a:p>
        </p:txBody>
      </p:sp>
      <p:cxnSp>
        <p:nvCxnSpPr>
          <p:cNvPr id="20" name="Connecteur droit avec flèche 19"/>
          <p:cNvCxnSpPr>
            <a:stCxn id="5" idx="2"/>
            <a:endCxn id="15" idx="6"/>
          </p:cNvCxnSpPr>
          <p:nvPr/>
        </p:nvCxnSpPr>
        <p:spPr>
          <a:xfrm rot="10800000">
            <a:off x="2071670" y="3536157"/>
            <a:ext cx="1571636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Connecteur droit avec flèche 22"/>
          <p:cNvCxnSpPr>
            <a:stCxn id="5" idx="1"/>
            <a:endCxn id="16" idx="6"/>
          </p:cNvCxnSpPr>
          <p:nvPr/>
        </p:nvCxnSpPr>
        <p:spPr>
          <a:xfrm rot="16200000" flipV="1">
            <a:off x="2166199" y="1155613"/>
            <a:ext cx="1368835" cy="21293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Connecteur droit avec flèche 25"/>
          <p:cNvCxnSpPr>
            <a:stCxn id="5" idx="3"/>
            <a:endCxn id="12" idx="7"/>
          </p:cNvCxnSpPr>
          <p:nvPr/>
        </p:nvCxnSpPr>
        <p:spPr>
          <a:xfrm rot="5400000">
            <a:off x="2352038" y="3575158"/>
            <a:ext cx="970849" cy="215570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0" name="Connecteur droit avec flèche 29"/>
          <p:cNvCxnSpPr>
            <a:stCxn id="5" idx="6"/>
            <a:endCxn id="18" idx="2"/>
          </p:cNvCxnSpPr>
          <p:nvPr/>
        </p:nvCxnSpPr>
        <p:spPr>
          <a:xfrm>
            <a:off x="5500694" y="3536157"/>
            <a:ext cx="1571636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1" name="Connecteur droit avec flèche 30"/>
          <p:cNvCxnSpPr>
            <a:stCxn id="5" idx="7"/>
            <a:endCxn id="19" idx="2"/>
          </p:cNvCxnSpPr>
          <p:nvPr/>
        </p:nvCxnSpPr>
        <p:spPr>
          <a:xfrm rot="5400000" flipH="1" flipV="1">
            <a:off x="5555388" y="1387786"/>
            <a:ext cx="1190240" cy="18436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2" name="Connecteur droit avec flèche 31"/>
          <p:cNvCxnSpPr>
            <a:stCxn id="5" idx="5"/>
            <a:endCxn id="17" idx="1"/>
          </p:cNvCxnSpPr>
          <p:nvPr/>
        </p:nvCxnSpPr>
        <p:spPr>
          <a:xfrm rot="16200000" flipH="1">
            <a:off x="5740112" y="3656160"/>
            <a:ext cx="899411" cy="192226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9" name="Connecteur droit avec flèche 38"/>
          <p:cNvCxnSpPr>
            <a:stCxn id="5" idx="0"/>
            <a:endCxn id="13" idx="4"/>
          </p:cNvCxnSpPr>
          <p:nvPr/>
        </p:nvCxnSpPr>
        <p:spPr>
          <a:xfrm rot="5400000" flipH="1" flipV="1">
            <a:off x="4786314" y="1643050"/>
            <a:ext cx="785818" cy="121444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3" name="Connecteur droit avec flèche 42"/>
          <p:cNvCxnSpPr>
            <a:stCxn id="5" idx="0"/>
            <a:endCxn id="14" idx="4"/>
          </p:cNvCxnSpPr>
          <p:nvPr/>
        </p:nvCxnSpPr>
        <p:spPr>
          <a:xfrm rot="16200000" flipV="1">
            <a:off x="3679025" y="1750207"/>
            <a:ext cx="714380" cy="10715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6" name="Connecteur droit avec flèche 45"/>
          <p:cNvCxnSpPr>
            <a:stCxn id="5" idx="4"/>
            <a:endCxn id="10" idx="0"/>
          </p:cNvCxnSpPr>
          <p:nvPr/>
        </p:nvCxnSpPr>
        <p:spPr>
          <a:xfrm rot="16200000" flipH="1">
            <a:off x="4786314" y="4214818"/>
            <a:ext cx="571504" cy="10001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9" name="Connecteur droit avec flèche 48"/>
          <p:cNvCxnSpPr>
            <a:stCxn id="5" idx="4"/>
            <a:endCxn id="11" idx="0"/>
          </p:cNvCxnSpPr>
          <p:nvPr/>
        </p:nvCxnSpPr>
        <p:spPr>
          <a:xfrm rot="5400000">
            <a:off x="3643306" y="4143380"/>
            <a:ext cx="642942" cy="121444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sndAc>
      <p:stSnd>
        <p:snd r:embed="rId2" name="cashreg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6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4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800" decel="100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2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800" decel="100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800" decel="100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8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800" decel="100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6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800" decel="100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140</Words>
  <Application>Microsoft Office PowerPoint</Application>
  <PresentationFormat>Affichage à l'écran (4:3)</PresentationFormat>
  <Paragraphs>32</Paragraphs>
  <Slides>6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7" baseType="lpstr">
      <vt:lpstr>Office Theme</vt:lpstr>
      <vt:lpstr>Diapositive 1</vt:lpstr>
      <vt:lpstr>Diapositive 2</vt:lpstr>
      <vt:lpstr>Diapositive 3</vt:lpstr>
      <vt:lpstr>Diapositive 4</vt:lpstr>
      <vt:lpstr>مقارنة بين التقويم والقياس</vt:lpstr>
      <vt:lpstr>Diapositive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mahmoudi</dc:creator>
  <cp:lastModifiedBy>bleuxp</cp:lastModifiedBy>
  <cp:revision>3</cp:revision>
  <dcterms:created xsi:type="dcterms:W3CDTF">2011-03-02T20:47:15Z</dcterms:created>
  <dcterms:modified xsi:type="dcterms:W3CDTF">2013-10-27T07:42:00Z</dcterms:modified>
</cp:coreProperties>
</file>