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8" r:id="rId2"/>
    <p:sldId id="264" r:id="rId3"/>
    <p:sldId id="265" r:id="rId4"/>
    <p:sldId id="266" r:id="rId5"/>
    <p:sldId id="270" r:id="rId6"/>
    <p:sldId id="274" r:id="rId7"/>
    <p:sldId id="276" r:id="rId8"/>
  </p:sldIdLst>
  <p:sldSz cx="9144000" cy="6858000" type="screen4x3"/>
  <p:notesSz cx="6858000" cy="9144000"/>
  <p:defaultTextStyle>
    <a:defPPr>
      <a:defRPr lang="ar-DZ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D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D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D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D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0BB5E-78C4-4B0E-BABB-1BEACB97311A}" type="datetimeFigureOut">
              <a:rPr lang="ar-DZ" smtClean="0"/>
              <a:pPr/>
              <a:t>23-12-1434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5AFB1-91C9-43B2-96CF-E35DD306F580}" type="slidenum">
              <a:rPr lang="ar-DZ" smtClean="0"/>
              <a:pPr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rt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880"/>
            <a:ext cx="9144000" cy="673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0119832689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143007"/>
          </a:xfrm>
        </p:spPr>
        <p:txBody>
          <a:bodyPr>
            <a:noAutofit/>
          </a:bodyPr>
          <a:lstStyle/>
          <a:p>
            <a:r>
              <a:rPr lang="ar-DZ" b="1" dirty="0" smtClean="0">
                <a:solidFill>
                  <a:srgbClr val="C00000"/>
                </a:solidFill>
              </a:rPr>
              <a:t>الحصيلة اليومية لتكوين أساتذة التعليم الثانوي</a:t>
            </a:r>
            <a:endParaRPr lang="fr-FR" b="1" dirty="0">
              <a:solidFill>
                <a:srgbClr val="C00000"/>
              </a:solidFill>
            </a:endParaRPr>
          </a:p>
        </p:txBody>
      </p:sp>
      <p:pic>
        <p:nvPicPr>
          <p:cNvPr id="5" name="Picture 4" descr="eva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7158" y="1857364"/>
            <a:ext cx="8358246" cy="4500594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ar-DZ" dirty="0" smtClean="0">
                <a:solidFill>
                  <a:schemeClr val="tx1"/>
                </a:solidFill>
              </a:rPr>
              <a:t> </a:t>
            </a:r>
            <a:endParaRPr lang="ar-DZ" b="1" dirty="0" smtClean="0">
              <a:solidFill>
                <a:schemeClr val="tx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ar-DZ" b="1" dirty="0" smtClean="0">
                <a:solidFill>
                  <a:schemeClr val="tx1"/>
                </a:solidFill>
              </a:rPr>
              <a:t> * إذا شخصنا بان النقص أو الثغرات تكمن في :                       -  الأهداف.  - المحتوى.  - الطرق والوسائل.     </a:t>
            </a:r>
          </a:p>
          <a:p>
            <a:pPr algn="r">
              <a:lnSpc>
                <a:spcPct val="150000"/>
              </a:lnSpc>
            </a:pPr>
            <a:r>
              <a:rPr lang="ar-DZ" b="1" dirty="0">
                <a:solidFill>
                  <a:schemeClr val="tx1"/>
                </a:solidFill>
              </a:rPr>
              <a:t>ـ</a:t>
            </a:r>
            <a:r>
              <a:rPr lang="ar-DZ" b="1" dirty="0" smtClean="0">
                <a:solidFill>
                  <a:schemeClr val="tx1"/>
                </a:solidFill>
              </a:rPr>
              <a:t>    فكيف يمكننا معرفة هذا الخلل ؟</a:t>
            </a:r>
          </a:p>
          <a:p>
            <a:pPr algn="r"/>
            <a:r>
              <a:rPr lang="ar-DZ" dirty="0" smtClean="0">
                <a:solidFill>
                  <a:schemeClr val="tx1"/>
                </a:solidFill>
              </a:rPr>
              <a:t>        </a:t>
            </a:r>
            <a:endParaRPr lang="fr-F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flow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teacher-point[1]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0"/>
            <a:ext cx="8676456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ar-DZ" sz="4000" dirty="0" smtClean="0">
                <a:solidFill>
                  <a:srgbClr val="C00000"/>
                </a:solidFill>
              </a:rPr>
              <a:t> </a:t>
            </a:r>
          </a:p>
          <a:p>
            <a:pPr algn="r">
              <a:lnSpc>
                <a:spcPct val="150000"/>
              </a:lnSpc>
            </a:pPr>
            <a:r>
              <a:rPr lang="ar-DZ" sz="4000" b="1" dirty="0" smtClean="0">
                <a:solidFill>
                  <a:srgbClr val="FF0000"/>
                </a:solidFill>
              </a:rPr>
              <a:t>إذا كان الخلل يكمن في التقويم التي استعملت </a:t>
            </a:r>
            <a:r>
              <a:rPr lang="ar-DZ" sz="4000" b="1" dirty="0" smtClean="0"/>
              <a:t>. </a:t>
            </a:r>
          </a:p>
          <a:p>
            <a:pPr algn="r">
              <a:lnSpc>
                <a:spcPct val="150000"/>
              </a:lnSpc>
            </a:pPr>
            <a:endParaRPr lang="ar-DZ" sz="4000" b="1" dirty="0"/>
          </a:p>
          <a:p>
            <a:pPr algn="ctr">
              <a:lnSpc>
                <a:spcPct val="150000"/>
              </a:lnSpc>
            </a:pPr>
            <a:r>
              <a:rPr lang="ar-DZ" sz="4000" b="1" dirty="0" smtClean="0">
                <a:solidFill>
                  <a:srgbClr val="FF0000"/>
                </a:solidFill>
              </a:rPr>
              <a:t>فكيف يمكننا تحديد هذا الخلل ؟</a:t>
            </a:r>
          </a:p>
          <a:p>
            <a:pPr algn="r">
              <a:buNone/>
            </a:pPr>
            <a:endParaRPr lang="fr-F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flow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5720" y="428604"/>
            <a:ext cx="3429024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مدى دقة صياغة الأسئلة</a:t>
            </a:r>
            <a:endParaRPr lang="fr-FR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85720" y="2000240"/>
            <a:ext cx="3429024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ملاءمة شروط الإنجاز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85720" y="1214422"/>
            <a:ext cx="3429024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ملاءمة أدوات  التقويم للأهداف</a:t>
            </a:r>
            <a:endParaRPr lang="fr-FR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5720" y="2786058"/>
            <a:ext cx="3429024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معايير الإتقان المطلوبة</a:t>
            </a:r>
            <a:endParaRPr lang="fr-FR" sz="2400" b="1" dirty="0"/>
          </a:p>
        </p:txBody>
      </p:sp>
      <p:sp>
        <p:nvSpPr>
          <p:cNvPr id="8" name="Ellipse 7"/>
          <p:cNvSpPr/>
          <p:nvPr/>
        </p:nvSpPr>
        <p:spPr>
          <a:xfrm>
            <a:off x="6357950" y="857232"/>
            <a:ext cx="2143140" cy="2000264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تقويم التقويم</a:t>
            </a:r>
            <a:endParaRPr lang="fr-FR" sz="3200" b="1" dirty="0"/>
          </a:p>
        </p:txBody>
      </p:sp>
      <p:cxnSp>
        <p:nvCxnSpPr>
          <p:cNvPr id="9" name="Connecteur droit avec flèche 8"/>
          <p:cNvCxnSpPr>
            <a:stCxn id="8" idx="2"/>
            <a:endCxn id="4" idx="3"/>
          </p:cNvCxnSpPr>
          <p:nvPr/>
        </p:nvCxnSpPr>
        <p:spPr>
          <a:xfrm rot="10800000">
            <a:off x="3714744" y="750076"/>
            <a:ext cx="2643206" cy="11072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8" idx="2"/>
            <a:endCxn id="6" idx="3"/>
          </p:cNvCxnSpPr>
          <p:nvPr/>
        </p:nvCxnSpPr>
        <p:spPr>
          <a:xfrm rot="10800000">
            <a:off x="3714744" y="1535894"/>
            <a:ext cx="2643206" cy="3214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stCxn id="8" idx="2"/>
            <a:endCxn id="5" idx="3"/>
          </p:cNvCxnSpPr>
          <p:nvPr/>
        </p:nvCxnSpPr>
        <p:spPr>
          <a:xfrm rot="10800000" flipV="1">
            <a:off x="3714744" y="1857363"/>
            <a:ext cx="2643206" cy="4643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8" idx="2"/>
            <a:endCxn id="7" idx="3"/>
          </p:cNvCxnSpPr>
          <p:nvPr/>
        </p:nvCxnSpPr>
        <p:spPr>
          <a:xfrm rot="10800000" flipV="1">
            <a:off x="3714744" y="1857363"/>
            <a:ext cx="2643206" cy="12501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ZoneTexte 42"/>
          <p:cNvSpPr txBox="1"/>
          <p:nvPr/>
        </p:nvSpPr>
        <p:spPr>
          <a:xfrm>
            <a:off x="428596" y="3643314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  <a:buFont typeface="Arial" charset="0"/>
              <a:buChar char="•"/>
            </a:pPr>
            <a:r>
              <a:rPr lang="ar-DZ" sz="3600" b="1" dirty="0" smtClean="0"/>
              <a:t>ماهي أشكال صياغة الأسئلة العامة ؟ مع التمثيل.  </a:t>
            </a:r>
          </a:p>
          <a:p>
            <a:pPr algn="r" rtl="1">
              <a:lnSpc>
                <a:spcPct val="150000"/>
              </a:lnSpc>
              <a:buFont typeface="Arial" charset="0"/>
              <a:buChar char="•"/>
            </a:pPr>
            <a:r>
              <a:rPr lang="ar-DZ" sz="3600" b="1" dirty="0" smtClean="0"/>
              <a:t>ماهي مميزات كل نوع؟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 descr="river-jung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57488" y="785794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التوجيه</a:t>
            </a:r>
            <a:endParaRPr lang="fr-FR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2857488" y="2714620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إثبات الشهادة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857488" y="1714488"/>
            <a:ext cx="1785950" cy="7143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التعديل</a:t>
            </a:r>
            <a:endParaRPr lang="fr-FR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2857488" y="3643314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الانتقاء</a:t>
            </a:r>
            <a:endParaRPr lang="fr-FR" sz="2400" b="1" dirty="0"/>
          </a:p>
        </p:txBody>
      </p:sp>
      <p:sp>
        <p:nvSpPr>
          <p:cNvPr id="8" name="Ellipse 7"/>
          <p:cNvSpPr/>
          <p:nvPr/>
        </p:nvSpPr>
        <p:spPr>
          <a:xfrm>
            <a:off x="6643702" y="2285992"/>
            <a:ext cx="2143140" cy="2000264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أغراض التقويم</a:t>
            </a:r>
            <a:endParaRPr lang="fr-FR" sz="3200" b="1" dirty="0"/>
          </a:p>
        </p:txBody>
      </p:sp>
      <p:cxnSp>
        <p:nvCxnSpPr>
          <p:cNvPr id="9" name="Connecteur droit avec flèche 8"/>
          <p:cNvCxnSpPr>
            <a:stCxn id="8" idx="2"/>
            <a:endCxn id="4" idx="3"/>
          </p:cNvCxnSpPr>
          <p:nvPr/>
        </p:nvCxnSpPr>
        <p:spPr>
          <a:xfrm rot="10800000">
            <a:off x="4643438" y="1107266"/>
            <a:ext cx="2000264" cy="21788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8" idx="2"/>
            <a:endCxn id="6" idx="3"/>
          </p:cNvCxnSpPr>
          <p:nvPr/>
        </p:nvCxnSpPr>
        <p:spPr>
          <a:xfrm rot="10800000">
            <a:off x="4643438" y="2071678"/>
            <a:ext cx="2000264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stCxn id="8" idx="2"/>
            <a:endCxn id="5" idx="3"/>
          </p:cNvCxnSpPr>
          <p:nvPr/>
        </p:nvCxnSpPr>
        <p:spPr>
          <a:xfrm rot="10800000">
            <a:off x="4643438" y="3036092"/>
            <a:ext cx="2000264" cy="2500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8" idx="2"/>
            <a:endCxn id="7" idx="3"/>
          </p:cNvCxnSpPr>
          <p:nvPr/>
        </p:nvCxnSpPr>
        <p:spPr>
          <a:xfrm rot="10800000" flipV="1">
            <a:off x="4643438" y="3286123"/>
            <a:ext cx="2000264" cy="6786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857488" y="4572008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الدافعية</a:t>
            </a:r>
            <a:endParaRPr lang="fr-FR" sz="2400" b="1" dirty="0"/>
          </a:p>
        </p:txBody>
      </p:sp>
      <p:sp>
        <p:nvSpPr>
          <p:cNvPr id="22" name="Rectangle 21"/>
          <p:cNvSpPr/>
          <p:nvPr/>
        </p:nvSpPr>
        <p:spPr>
          <a:xfrm>
            <a:off x="2857488" y="5500702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الأغراض الكشفية</a:t>
            </a:r>
            <a:endParaRPr lang="fr-FR" sz="2400" b="1" dirty="0"/>
          </a:p>
        </p:txBody>
      </p:sp>
      <p:cxnSp>
        <p:nvCxnSpPr>
          <p:cNvPr id="23" name="Connecteur droit avec flèche 22"/>
          <p:cNvCxnSpPr>
            <a:stCxn id="8" idx="2"/>
            <a:endCxn id="21" idx="3"/>
          </p:cNvCxnSpPr>
          <p:nvPr/>
        </p:nvCxnSpPr>
        <p:spPr>
          <a:xfrm rot="10800000" flipV="1">
            <a:off x="4643438" y="3286123"/>
            <a:ext cx="2000264" cy="16073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>
            <a:stCxn id="8" idx="2"/>
            <a:endCxn id="22" idx="3"/>
          </p:cNvCxnSpPr>
          <p:nvPr/>
        </p:nvCxnSpPr>
        <p:spPr>
          <a:xfrm rot="10800000" flipV="1">
            <a:off x="4643438" y="3286123"/>
            <a:ext cx="2000264" cy="25360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428596" y="1714488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تعديل التعليم</a:t>
            </a:r>
            <a:endParaRPr lang="fr-FR" sz="2400" b="1" dirty="0"/>
          </a:p>
        </p:txBody>
      </p:sp>
      <p:sp>
        <p:nvSpPr>
          <p:cNvPr id="45" name="Rectangle 44"/>
          <p:cNvSpPr/>
          <p:nvPr/>
        </p:nvSpPr>
        <p:spPr>
          <a:xfrm>
            <a:off x="428596" y="785794"/>
            <a:ext cx="1785950" cy="7143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تعديل التعلم</a:t>
            </a:r>
            <a:endParaRPr lang="fr-FR" sz="2400" b="1" dirty="0"/>
          </a:p>
        </p:txBody>
      </p:sp>
      <p:sp>
        <p:nvSpPr>
          <p:cNvPr id="46" name="Rectangle 45"/>
          <p:cNvSpPr/>
          <p:nvPr/>
        </p:nvSpPr>
        <p:spPr>
          <a:xfrm>
            <a:off x="428596" y="2571744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تعديل النظام التربوي</a:t>
            </a:r>
            <a:endParaRPr lang="fr-FR" sz="2400" b="1" dirty="0"/>
          </a:p>
        </p:txBody>
      </p:sp>
      <p:cxnSp>
        <p:nvCxnSpPr>
          <p:cNvPr id="47" name="Connecteur droit avec flèche 46"/>
          <p:cNvCxnSpPr>
            <a:stCxn id="6" idx="1"/>
            <a:endCxn id="45" idx="3"/>
          </p:cNvCxnSpPr>
          <p:nvPr/>
        </p:nvCxnSpPr>
        <p:spPr>
          <a:xfrm rot="10800000">
            <a:off x="2214546" y="1142984"/>
            <a:ext cx="642942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Connecteur droit avec flèche 47"/>
          <p:cNvCxnSpPr>
            <a:stCxn id="6" idx="1"/>
            <a:endCxn id="44" idx="3"/>
          </p:cNvCxnSpPr>
          <p:nvPr/>
        </p:nvCxnSpPr>
        <p:spPr>
          <a:xfrm rot="10800000">
            <a:off x="2214546" y="2035960"/>
            <a:ext cx="64294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>
            <a:stCxn id="6" idx="1"/>
            <a:endCxn id="46" idx="3"/>
          </p:cNvCxnSpPr>
          <p:nvPr/>
        </p:nvCxnSpPr>
        <p:spPr>
          <a:xfrm rot="10800000" flipV="1">
            <a:off x="2214546" y="2071677"/>
            <a:ext cx="642942" cy="8215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357158" y="4572008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خشية الرسوب</a:t>
            </a:r>
            <a:endParaRPr lang="fr-FR" sz="2400" b="1" dirty="0"/>
          </a:p>
        </p:txBody>
      </p:sp>
      <p:sp>
        <p:nvSpPr>
          <p:cNvPr id="60" name="Rectangle 59"/>
          <p:cNvSpPr/>
          <p:nvPr/>
        </p:nvSpPr>
        <p:spPr>
          <a:xfrm>
            <a:off x="357158" y="3643314"/>
            <a:ext cx="1785950" cy="7143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النجاح</a:t>
            </a:r>
            <a:endParaRPr lang="fr-FR" sz="2400" b="1" dirty="0"/>
          </a:p>
        </p:txBody>
      </p:sp>
      <p:sp>
        <p:nvSpPr>
          <p:cNvPr id="61" name="Rectangle 60"/>
          <p:cNvSpPr/>
          <p:nvPr/>
        </p:nvSpPr>
        <p:spPr>
          <a:xfrm>
            <a:off x="357158" y="5429264"/>
            <a:ext cx="178595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المنافسة</a:t>
            </a:r>
            <a:endParaRPr lang="fr-FR" sz="2400" b="1" dirty="0"/>
          </a:p>
        </p:txBody>
      </p:sp>
      <p:cxnSp>
        <p:nvCxnSpPr>
          <p:cNvPr id="62" name="Connecteur droit avec flèche 61"/>
          <p:cNvCxnSpPr>
            <a:stCxn id="21" idx="1"/>
            <a:endCxn id="60" idx="3"/>
          </p:cNvCxnSpPr>
          <p:nvPr/>
        </p:nvCxnSpPr>
        <p:spPr>
          <a:xfrm rot="10800000">
            <a:off x="2143108" y="4000505"/>
            <a:ext cx="714380" cy="892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>
            <a:stCxn id="21" idx="1"/>
            <a:endCxn id="59" idx="3"/>
          </p:cNvCxnSpPr>
          <p:nvPr/>
        </p:nvCxnSpPr>
        <p:spPr>
          <a:xfrm rot="10800000">
            <a:off x="2143108" y="4893479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Connecteur droit avec flèche 63"/>
          <p:cNvCxnSpPr>
            <a:stCxn id="21" idx="1"/>
            <a:endCxn id="61" idx="3"/>
          </p:cNvCxnSpPr>
          <p:nvPr/>
        </p:nvCxnSpPr>
        <p:spPr>
          <a:xfrm rot="10800000" flipV="1">
            <a:off x="2143108" y="4893479"/>
            <a:ext cx="714380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800" decel="100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800" decel="100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800" decel="100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1" grpId="0" animBg="1"/>
      <p:bldP spid="22" grpId="0" animBg="1"/>
      <p:bldP spid="44" grpId="0" animBg="1"/>
      <p:bldP spid="45" grpId="0" animBg="1"/>
      <p:bldP spid="46" grpId="0" animBg="1"/>
      <p:bldP spid="59" grpId="0" animBg="1"/>
      <p:bldP spid="60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 descr="ems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86116" y="642918"/>
            <a:ext cx="1571636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التشخيص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3500430" y="1714488"/>
            <a:ext cx="1428760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الترتيب</a:t>
            </a:r>
            <a:endParaRPr lang="fr-FR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3428992" y="2857496"/>
            <a:ext cx="1500198" cy="78581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الحصيلة</a:t>
            </a:r>
            <a:endParaRPr lang="fr-FR" sz="2400" b="1" dirty="0"/>
          </a:p>
        </p:txBody>
      </p:sp>
      <p:sp>
        <p:nvSpPr>
          <p:cNvPr id="8" name="Ellipse 7"/>
          <p:cNvSpPr/>
          <p:nvPr/>
        </p:nvSpPr>
        <p:spPr>
          <a:xfrm>
            <a:off x="6643702" y="2143116"/>
            <a:ext cx="2143140" cy="2000264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أهداف</a:t>
            </a:r>
          </a:p>
          <a:p>
            <a:pPr algn="ctr" rtl="1"/>
            <a:r>
              <a:rPr lang="ar-DZ" sz="3200" b="1" dirty="0" smtClean="0"/>
              <a:t>التقويم</a:t>
            </a:r>
            <a:endParaRPr lang="fr-FR" sz="3200" b="1" dirty="0"/>
          </a:p>
        </p:txBody>
      </p:sp>
      <p:cxnSp>
        <p:nvCxnSpPr>
          <p:cNvPr id="9" name="Connecteur droit avec flèche 8"/>
          <p:cNvCxnSpPr>
            <a:stCxn id="8" idx="2"/>
          </p:cNvCxnSpPr>
          <p:nvPr/>
        </p:nvCxnSpPr>
        <p:spPr>
          <a:xfrm rot="10800000">
            <a:off x="4857752" y="1142984"/>
            <a:ext cx="1785950" cy="2000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8" idx="2"/>
          </p:cNvCxnSpPr>
          <p:nvPr/>
        </p:nvCxnSpPr>
        <p:spPr>
          <a:xfrm rot="10800000">
            <a:off x="4929190" y="2143116"/>
            <a:ext cx="1714512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8" idx="2"/>
            <a:endCxn id="7" idx="3"/>
          </p:cNvCxnSpPr>
          <p:nvPr/>
        </p:nvCxnSpPr>
        <p:spPr>
          <a:xfrm rot="10800000" flipV="1">
            <a:off x="4929190" y="3143247"/>
            <a:ext cx="1714512" cy="1071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428992" y="4786322"/>
            <a:ext cx="1571636" cy="78581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التنبؤ</a:t>
            </a:r>
            <a:endParaRPr lang="fr-FR" sz="2400" b="1" dirty="0"/>
          </a:p>
        </p:txBody>
      </p:sp>
      <p:cxnSp>
        <p:nvCxnSpPr>
          <p:cNvPr id="23" name="Connecteur droit avec flèche 22"/>
          <p:cNvCxnSpPr>
            <a:stCxn id="8" idx="2"/>
            <a:endCxn id="21" idx="3"/>
          </p:cNvCxnSpPr>
          <p:nvPr/>
        </p:nvCxnSpPr>
        <p:spPr>
          <a:xfrm rot="10800000" flipV="1">
            <a:off x="5000628" y="3143247"/>
            <a:ext cx="1643074" cy="20359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285720" y="928670"/>
            <a:ext cx="2214578" cy="57150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000" b="1" dirty="0" smtClean="0"/>
              <a:t>التوجيه من خلال الدرس</a:t>
            </a:r>
            <a:endParaRPr lang="fr-FR" sz="2000" b="1" dirty="0"/>
          </a:p>
        </p:txBody>
      </p:sp>
      <p:sp>
        <p:nvSpPr>
          <p:cNvPr id="45" name="Rectangle 44"/>
          <p:cNvSpPr/>
          <p:nvPr/>
        </p:nvSpPr>
        <p:spPr>
          <a:xfrm>
            <a:off x="285720" y="285728"/>
            <a:ext cx="2214578" cy="57150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التعديل</a:t>
            </a:r>
            <a:endParaRPr lang="fr-FR" sz="2400" b="1" dirty="0"/>
          </a:p>
        </p:txBody>
      </p:sp>
      <p:sp>
        <p:nvSpPr>
          <p:cNvPr id="46" name="Rectangle 45"/>
          <p:cNvSpPr/>
          <p:nvPr/>
        </p:nvSpPr>
        <p:spPr>
          <a:xfrm>
            <a:off x="285720" y="1571612"/>
            <a:ext cx="2214578" cy="57150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الانتقاء</a:t>
            </a:r>
            <a:endParaRPr lang="fr-FR" sz="2400" b="1" dirty="0"/>
          </a:p>
        </p:txBody>
      </p:sp>
      <p:cxnSp>
        <p:nvCxnSpPr>
          <p:cNvPr id="47" name="Connecteur droit avec flèche 46"/>
          <p:cNvCxnSpPr>
            <a:stCxn id="4" idx="1"/>
          </p:cNvCxnSpPr>
          <p:nvPr/>
        </p:nvCxnSpPr>
        <p:spPr>
          <a:xfrm rot="10800000">
            <a:off x="2500298" y="642923"/>
            <a:ext cx="785818" cy="3214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Connecteur droit avec flèche 47"/>
          <p:cNvCxnSpPr>
            <a:stCxn id="4" idx="1"/>
            <a:endCxn id="44" idx="3"/>
          </p:cNvCxnSpPr>
          <p:nvPr/>
        </p:nvCxnSpPr>
        <p:spPr>
          <a:xfrm rot="10800000" flipV="1">
            <a:off x="2500298" y="964388"/>
            <a:ext cx="785818" cy="2500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>
            <a:stCxn id="6" idx="1"/>
          </p:cNvCxnSpPr>
          <p:nvPr/>
        </p:nvCxnSpPr>
        <p:spPr>
          <a:xfrm rot="10800000">
            <a:off x="2500298" y="2000241"/>
            <a:ext cx="100013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285720" y="2714620"/>
            <a:ext cx="2214578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إثبات الشهادة</a:t>
            </a:r>
            <a:endParaRPr lang="fr-FR" sz="2400" b="1" dirty="0"/>
          </a:p>
        </p:txBody>
      </p:sp>
      <p:sp>
        <p:nvSpPr>
          <p:cNvPr id="60" name="Rectangle 59"/>
          <p:cNvSpPr/>
          <p:nvPr/>
        </p:nvSpPr>
        <p:spPr>
          <a:xfrm>
            <a:off x="285720" y="2214554"/>
            <a:ext cx="2214578" cy="42862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التعديل</a:t>
            </a:r>
            <a:endParaRPr lang="fr-FR" sz="2400" b="1" dirty="0"/>
          </a:p>
        </p:txBody>
      </p:sp>
      <p:sp>
        <p:nvSpPr>
          <p:cNvPr id="61" name="Rectangle 60"/>
          <p:cNvSpPr/>
          <p:nvPr/>
        </p:nvSpPr>
        <p:spPr>
          <a:xfrm>
            <a:off x="285720" y="3500438"/>
            <a:ext cx="2214578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التوجيه</a:t>
            </a:r>
            <a:endParaRPr lang="fr-FR" sz="2400" b="1" dirty="0"/>
          </a:p>
        </p:txBody>
      </p:sp>
      <p:cxnSp>
        <p:nvCxnSpPr>
          <p:cNvPr id="62" name="Connecteur droit avec flèche 61"/>
          <p:cNvCxnSpPr>
            <a:endCxn id="60" idx="3"/>
          </p:cNvCxnSpPr>
          <p:nvPr/>
        </p:nvCxnSpPr>
        <p:spPr>
          <a:xfrm rot="10800000">
            <a:off x="2500298" y="2428868"/>
            <a:ext cx="928694" cy="6786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>
            <a:stCxn id="21" idx="1"/>
            <a:endCxn id="27" idx="3"/>
          </p:cNvCxnSpPr>
          <p:nvPr/>
        </p:nvCxnSpPr>
        <p:spPr>
          <a:xfrm rot="10800000" flipV="1">
            <a:off x="2500298" y="5179231"/>
            <a:ext cx="92869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Connecteur droit avec flèche 63"/>
          <p:cNvCxnSpPr>
            <a:endCxn id="61" idx="3"/>
          </p:cNvCxnSpPr>
          <p:nvPr/>
        </p:nvCxnSpPr>
        <p:spPr>
          <a:xfrm rot="10800000" flipV="1">
            <a:off x="2500298" y="3143247"/>
            <a:ext cx="928694" cy="6786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Connecteur droit avec flèche 70"/>
          <p:cNvCxnSpPr>
            <a:endCxn id="59" idx="3"/>
          </p:cNvCxnSpPr>
          <p:nvPr/>
        </p:nvCxnSpPr>
        <p:spPr>
          <a:xfrm rot="10800000">
            <a:off x="2500298" y="3036092"/>
            <a:ext cx="928694" cy="1071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285720" y="4929198"/>
            <a:ext cx="2214578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إثبات الشهادة</a:t>
            </a:r>
            <a:endParaRPr lang="fr-FR" sz="2400" b="1" dirty="0"/>
          </a:p>
        </p:txBody>
      </p:sp>
      <p:sp>
        <p:nvSpPr>
          <p:cNvPr id="28" name="Rectangle 27"/>
          <p:cNvSpPr/>
          <p:nvPr/>
        </p:nvSpPr>
        <p:spPr>
          <a:xfrm>
            <a:off x="285720" y="4357694"/>
            <a:ext cx="2214578" cy="42862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التعديل</a:t>
            </a:r>
            <a:endParaRPr lang="fr-FR" sz="2400" b="1" dirty="0"/>
          </a:p>
        </p:txBody>
      </p:sp>
      <p:sp>
        <p:nvSpPr>
          <p:cNvPr id="29" name="Rectangle 28"/>
          <p:cNvSpPr/>
          <p:nvPr/>
        </p:nvSpPr>
        <p:spPr>
          <a:xfrm>
            <a:off x="285720" y="5715016"/>
            <a:ext cx="2214578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التوجيه</a:t>
            </a:r>
            <a:endParaRPr lang="fr-FR" sz="2400" b="1" dirty="0"/>
          </a:p>
        </p:txBody>
      </p:sp>
      <p:cxnSp>
        <p:nvCxnSpPr>
          <p:cNvPr id="30" name="Connecteur droit avec flèche 29"/>
          <p:cNvCxnSpPr>
            <a:stCxn id="21" idx="1"/>
            <a:endCxn id="28" idx="3"/>
          </p:cNvCxnSpPr>
          <p:nvPr/>
        </p:nvCxnSpPr>
        <p:spPr>
          <a:xfrm rot="10800000">
            <a:off x="2500298" y="4572009"/>
            <a:ext cx="928694" cy="60722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>
            <a:stCxn id="21" idx="1"/>
            <a:endCxn id="29" idx="3"/>
          </p:cNvCxnSpPr>
          <p:nvPr/>
        </p:nvCxnSpPr>
        <p:spPr>
          <a:xfrm rot="10800000" flipV="1">
            <a:off x="2500298" y="5179231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21" grpId="0" animBg="1"/>
      <p:bldP spid="44" grpId="0" animBg="1"/>
      <p:bldP spid="45" grpId="1" animBg="1"/>
      <p:bldP spid="46" grpId="0" animBg="1"/>
      <p:bldP spid="59" grpId="0" animBg="1"/>
      <p:bldP spid="60" grpId="0" animBg="1"/>
      <p:bldP spid="61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Powerpoint Backgroun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643306" y="2643182"/>
            <a:ext cx="1857388" cy="178595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التقويم</a:t>
            </a:r>
          </a:p>
          <a:p>
            <a:pPr algn="ctr" rtl="1"/>
            <a:r>
              <a:rPr lang="ar-DZ" sz="3200" b="1" dirty="0" smtClean="0"/>
              <a:t>الجيد</a:t>
            </a:r>
            <a:endParaRPr lang="fr-FR" sz="3200" b="1" dirty="0"/>
          </a:p>
        </p:txBody>
      </p:sp>
      <p:sp>
        <p:nvSpPr>
          <p:cNvPr id="10" name="Ellipse 9"/>
          <p:cNvSpPr/>
          <p:nvPr/>
        </p:nvSpPr>
        <p:spPr>
          <a:xfrm>
            <a:off x="4857752" y="5000636"/>
            <a:ext cx="1428760" cy="1500198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ثابتا</a:t>
            </a:r>
            <a:endParaRPr lang="fr-FR" sz="3000" b="1" dirty="0"/>
          </a:p>
        </p:txBody>
      </p:sp>
      <p:sp>
        <p:nvSpPr>
          <p:cNvPr id="11" name="Ellipse 10"/>
          <p:cNvSpPr/>
          <p:nvPr/>
        </p:nvSpPr>
        <p:spPr>
          <a:xfrm>
            <a:off x="2643174" y="5072074"/>
            <a:ext cx="1428760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صادقا</a:t>
            </a:r>
            <a:endParaRPr lang="fr-FR" sz="3000" b="1" dirty="0"/>
          </a:p>
        </p:txBody>
      </p:sp>
      <p:sp>
        <p:nvSpPr>
          <p:cNvPr id="12" name="Ellipse 11"/>
          <p:cNvSpPr/>
          <p:nvPr/>
        </p:nvSpPr>
        <p:spPr>
          <a:xfrm>
            <a:off x="357158" y="4929198"/>
            <a:ext cx="1643074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مستمرا</a:t>
            </a:r>
            <a:endParaRPr lang="fr-FR" sz="3000" b="1" dirty="0"/>
          </a:p>
        </p:txBody>
      </p:sp>
      <p:sp>
        <p:nvSpPr>
          <p:cNvPr id="13" name="Ellipse 12"/>
          <p:cNvSpPr/>
          <p:nvPr/>
        </p:nvSpPr>
        <p:spPr>
          <a:xfrm>
            <a:off x="5072066" y="500042"/>
            <a:ext cx="1428760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هادفا</a:t>
            </a:r>
            <a:endParaRPr lang="fr-FR" sz="3000" b="1" dirty="0"/>
          </a:p>
        </p:txBody>
      </p:sp>
      <p:sp>
        <p:nvSpPr>
          <p:cNvPr id="14" name="Ellipse 13"/>
          <p:cNvSpPr/>
          <p:nvPr/>
        </p:nvSpPr>
        <p:spPr>
          <a:xfrm>
            <a:off x="2714612" y="500042"/>
            <a:ext cx="1571636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ذا منهجية</a:t>
            </a:r>
            <a:endParaRPr lang="fr-FR" sz="3000" b="1" dirty="0"/>
          </a:p>
        </p:txBody>
      </p:sp>
      <p:sp>
        <p:nvSpPr>
          <p:cNvPr id="15" name="Ellipse 14"/>
          <p:cNvSpPr/>
          <p:nvPr/>
        </p:nvSpPr>
        <p:spPr>
          <a:xfrm>
            <a:off x="500034" y="2857496"/>
            <a:ext cx="1571636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متكاملا</a:t>
            </a:r>
            <a:endParaRPr lang="fr-FR" sz="3000" b="1" dirty="0"/>
          </a:p>
        </p:txBody>
      </p:sp>
      <p:sp>
        <p:nvSpPr>
          <p:cNvPr id="16" name="Ellipse 15"/>
          <p:cNvSpPr/>
          <p:nvPr/>
        </p:nvSpPr>
        <p:spPr>
          <a:xfrm>
            <a:off x="428596" y="928670"/>
            <a:ext cx="1357322" cy="1214446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شاملا</a:t>
            </a:r>
            <a:endParaRPr lang="fr-FR" sz="3000" b="1" dirty="0"/>
          </a:p>
        </p:txBody>
      </p:sp>
      <p:sp>
        <p:nvSpPr>
          <p:cNvPr id="17" name="Ellipse 16"/>
          <p:cNvSpPr/>
          <p:nvPr/>
        </p:nvSpPr>
        <p:spPr>
          <a:xfrm>
            <a:off x="6858016" y="4857760"/>
            <a:ext cx="2000264" cy="1428760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موضوعيا</a:t>
            </a:r>
            <a:endParaRPr lang="fr-FR" sz="3000" b="1" dirty="0"/>
          </a:p>
        </p:txBody>
      </p:sp>
      <p:sp>
        <p:nvSpPr>
          <p:cNvPr id="18" name="Ellipse 17"/>
          <p:cNvSpPr/>
          <p:nvPr/>
        </p:nvSpPr>
        <p:spPr>
          <a:xfrm>
            <a:off x="7072330" y="2857496"/>
            <a:ext cx="1571636" cy="1357322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مناسبا</a:t>
            </a:r>
            <a:endParaRPr lang="fr-FR" sz="3000" b="1" dirty="0"/>
          </a:p>
        </p:txBody>
      </p:sp>
      <p:sp>
        <p:nvSpPr>
          <p:cNvPr id="19" name="Ellipse 18"/>
          <p:cNvSpPr/>
          <p:nvPr/>
        </p:nvSpPr>
        <p:spPr>
          <a:xfrm>
            <a:off x="7072330" y="1071546"/>
            <a:ext cx="1428760" cy="1285884"/>
          </a:xfrm>
          <a:prstGeom prst="ellipse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000" b="1" dirty="0" smtClean="0"/>
              <a:t>مرنا</a:t>
            </a:r>
            <a:endParaRPr lang="fr-FR" sz="3000" b="1" dirty="0"/>
          </a:p>
        </p:txBody>
      </p:sp>
      <p:cxnSp>
        <p:nvCxnSpPr>
          <p:cNvPr id="20" name="Connecteur droit avec flèche 19"/>
          <p:cNvCxnSpPr>
            <a:stCxn id="5" idx="2"/>
            <a:endCxn id="15" idx="6"/>
          </p:cNvCxnSpPr>
          <p:nvPr/>
        </p:nvCxnSpPr>
        <p:spPr>
          <a:xfrm rot="10800000">
            <a:off x="2071670" y="3536157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stCxn id="5" idx="1"/>
            <a:endCxn id="16" idx="6"/>
          </p:cNvCxnSpPr>
          <p:nvPr/>
        </p:nvCxnSpPr>
        <p:spPr>
          <a:xfrm rot="16200000" flipV="1">
            <a:off x="2166199" y="1155613"/>
            <a:ext cx="1368835" cy="21293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>
            <a:stCxn id="5" idx="3"/>
            <a:endCxn id="12" idx="7"/>
          </p:cNvCxnSpPr>
          <p:nvPr/>
        </p:nvCxnSpPr>
        <p:spPr>
          <a:xfrm rot="5400000">
            <a:off x="2352038" y="3575158"/>
            <a:ext cx="970849" cy="21557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>
            <a:stCxn id="5" idx="6"/>
            <a:endCxn id="18" idx="2"/>
          </p:cNvCxnSpPr>
          <p:nvPr/>
        </p:nvCxnSpPr>
        <p:spPr>
          <a:xfrm>
            <a:off x="5500694" y="3536157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>
            <a:stCxn id="5" idx="7"/>
            <a:endCxn id="19" idx="2"/>
          </p:cNvCxnSpPr>
          <p:nvPr/>
        </p:nvCxnSpPr>
        <p:spPr>
          <a:xfrm rot="5400000" flipH="1" flipV="1">
            <a:off x="5555388" y="1387786"/>
            <a:ext cx="1190240" cy="18436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>
            <a:stCxn id="5" idx="5"/>
            <a:endCxn id="17" idx="1"/>
          </p:cNvCxnSpPr>
          <p:nvPr/>
        </p:nvCxnSpPr>
        <p:spPr>
          <a:xfrm rot="16200000" flipH="1">
            <a:off x="5740112" y="3656160"/>
            <a:ext cx="899411" cy="19222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>
            <a:stCxn id="5" idx="0"/>
            <a:endCxn id="13" idx="4"/>
          </p:cNvCxnSpPr>
          <p:nvPr/>
        </p:nvCxnSpPr>
        <p:spPr>
          <a:xfrm rot="5400000" flipH="1" flipV="1">
            <a:off x="4786314" y="1643050"/>
            <a:ext cx="785818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Connecteur droit avec flèche 42"/>
          <p:cNvCxnSpPr>
            <a:stCxn id="5" idx="0"/>
            <a:endCxn id="14" idx="4"/>
          </p:cNvCxnSpPr>
          <p:nvPr/>
        </p:nvCxnSpPr>
        <p:spPr>
          <a:xfrm rot="16200000" flipV="1">
            <a:off x="3679025" y="1750207"/>
            <a:ext cx="714380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Connecteur droit avec flèche 45"/>
          <p:cNvCxnSpPr>
            <a:stCxn id="5" idx="4"/>
            <a:endCxn id="10" idx="0"/>
          </p:cNvCxnSpPr>
          <p:nvPr/>
        </p:nvCxnSpPr>
        <p:spPr>
          <a:xfrm rot="16200000" flipH="1">
            <a:off x="4786314" y="4214818"/>
            <a:ext cx="571504" cy="10001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avec flèche 48"/>
          <p:cNvCxnSpPr>
            <a:stCxn id="5" idx="4"/>
            <a:endCxn id="11" idx="0"/>
          </p:cNvCxnSpPr>
          <p:nvPr/>
        </p:nvCxnSpPr>
        <p:spPr>
          <a:xfrm rot="5400000">
            <a:off x="3643306" y="4143380"/>
            <a:ext cx="642942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136</Words>
  <Application>Microsoft Office PowerPoint</Application>
  <PresentationFormat>Affichage à l'écran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Office Theme</vt:lpstr>
      <vt:lpstr>Diapositive 1</vt:lpstr>
      <vt:lpstr>الحصيلة اليومية لتكوين أساتذة التعليم الثانوي</vt:lpstr>
      <vt:lpstr>Diapositive 3</vt:lpstr>
      <vt:lpstr>Diapositive 4</vt:lpstr>
      <vt:lpstr>Diapositive 5</vt:lpstr>
      <vt:lpstr>Diapositive 6</vt:lpstr>
      <vt:lpstr>Diapositive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brahim</dc:creator>
  <cp:lastModifiedBy>bleuxp</cp:lastModifiedBy>
  <cp:revision>14</cp:revision>
  <dcterms:created xsi:type="dcterms:W3CDTF">2011-01-26T16:14:58Z</dcterms:created>
  <dcterms:modified xsi:type="dcterms:W3CDTF">2013-10-27T07:37:53Z</dcterms:modified>
</cp:coreProperties>
</file>