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15C19-D33A-488F-A8BA-39D50E476125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368F7-C741-4494-B959-56685D2D256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F1B77-AFD3-449D-9DBE-9EDD9DD0B26F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44462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2338" y="1905000"/>
            <a:ext cx="4044462" cy="4114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AC1D87-F7C8-472F-9419-C3A6146603B5}" type="slidenum">
              <a:rPr lang="ar-SA"/>
              <a:pPr>
                <a:defRPr/>
              </a:pPr>
              <a:t>‹N°›</a:t>
            </a:fld>
            <a:endParaRPr lang="fr-FR"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E7571-EF4D-4150-B2DB-2F974AFE088B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CA2ED-DAC2-454C-BD5F-FA65E84B0F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2" name="Rectangle 2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260" name="Rectangle 2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53" name="AutoShape 5"/>
          <p:cNvSpPr>
            <a:spLocks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042988" y="333375"/>
            <a:ext cx="5834062" cy="1223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66751" tIns="33376" rIns="66751" bIns="33376" anchor="ctr"/>
          <a:lstStyle/>
          <a:p>
            <a:pPr algn="ctr"/>
            <a:r>
              <a:rPr lang="ar-SA" sz="7200" b="1">
                <a:solidFill>
                  <a:srgbClr val="FF00FF"/>
                </a:solidFill>
                <a:latin typeface="Times New Roman" pitchFamily="18" charset="0"/>
                <a:cs typeface="Traditional Arabic" pitchFamily="2" charset="-78"/>
              </a:rPr>
              <a:t>أسـابيع الإدمـاج</a:t>
            </a:r>
            <a:endParaRPr lang="fr-FR" sz="7200">
              <a:solidFill>
                <a:srgbClr val="FF00FF"/>
              </a:solidFill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722313" y="3517900"/>
            <a:ext cx="176212" cy="1109663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903288" y="3517900"/>
            <a:ext cx="263525" cy="1109663"/>
          </a:xfrm>
          <a:prstGeom prst="rect">
            <a:avLst/>
          </a:prstGeom>
          <a:solidFill>
            <a:srgbClr val="66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grpSp>
        <p:nvGrpSpPr>
          <p:cNvPr id="2" name="Group 257"/>
          <p:cNvGrpSpPr>
            <a:grpSpLocks/>
          </p:cNvGrpSpPr>
          <p:nvPr/>
        </p:nvGrpSpPr>
        <p:grpSpPr bwMode="auto">
          <a:xfrm>
            <a:off x="1116013" y="3521075"/>
            <a:ext cx="877887" cy="1111250"/>
            <a:chOff x="703" y="2218"/>
            <a:chExt cx="553" cy="700"/>
          </a:xfrm>
        </p:grpSpPr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703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814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924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1035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1145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411413" y="1916113"/>
            <a:ext cx="2287587" cy="703262"/>
          </a:xfrm>
          <a:prstGeom prst="rect">
            <a:avLst/>
          </a:prstGeom>
          <a:solidFill>
            <a:schemeClr val="hlink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66751" tIns="33376" rIns="66751" bIns="33376"/>
          <a:lstStyle/>
          <a:p>
            <a:pPr algn="ctr"/>
            <a:r>
              <a:rPr lang="ar-SA" sz="3200" b="1">
                <a:solidFill>
                  <a:srgbClr val="66FFFF"/>
                </a:solidFill>
                <a:latin typeface="Times New Roman" pitchFamily="18" charset="0"/>
                <a:cs typeface="Traditional Arabic" pitchFamily="2" charset="-78"/>
              </a:rPr>
              <a:t>تعلّم الإدمـاج</a:t>
            </a:r>
            <a:endParaRPr lang="fr-FR" sz="3200">
              <a:solidFill>
                <a:srgbClr val="66FFFF"/>
              </a:solidFill>
            </a:endParaRPr>
          </a:p>
        </p:txBody>
      </p:sp>
      <p:sp>
        <p:nvSpPr>
          <p:cNvPr id="2117" name="Line 69"/>
          <p:cNvSpPr>
            <a:spLocks noChangeShapeType="1"/>
          </p:cNvSpPr>
          <p:nvPr/>
        </p:nvSpPr>
        <p:spPr bwMode="auto">
          <a:xfrm flipV="1">
            <a:off x="1042988" y="2616200"/>
            <a:ext cx="2432050" cy="858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18" name="Line 70"/>
          <p:cNvSpPr>
            <a:spLocks noChangeShapeType="1"/>
          </p:cNvSpPr>
          <p:nvPr/>
        </p:nvSpPr>
        <p:spPr bwMode="auto">
          <a:xfrm flipH="1">
            <a:off x="2097088" y="2616200"/>
            <a:ext cx="1377950" cy="8572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19" name="Line 71"/>
          <p:cNvSpPr>
            <a:spLocks noChangeShapeType="1"/>
          </p:cNvSpPr>
          <p:nvPr/>
        </p:nvSpPr>
        <p:spPr bwMode="auto">
          <a:xfrm>
            <a:off x="3475038" y="2616200"/>
            <a:ext cx="2747962" cy="8572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20" name="Line 72"/>
          <p:cNvSpPr>
            <a:spLocks noChangeShapeType="1"/>
          </p:cNvSpPr>
          <p:nvPr/>
        </p:nvSpPr>
        <p:spPr bwMode="auto">
          <a:xfrm flipH="1">
            <a:off x="3082925" y="2616200"/>
            <a:ext cx="392113" cy="8969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21" name="Line 73"/>
          <p:cNvSpPr>
            <a:spLocks noChangeShapeType="1"/>
          </p:cNvSpPr>
          <p:nvPr/>
        </p:nvSpPr>
        <p:spPr bwMode="auto">
          <a:xfrm>
            <a:off x="3475038" y="2616200"/>
            <a:ext cx="641350" cy="8572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22" name="Line 74"/>
          <p:cNvSpPr>
            <a:spLocks noChangeShapeType="1"/>
          </p:cNvSpPr>
          <p:nvPr/>
        </p:nvSpPr>
        <p:spPr bwMode="auto">
          <a:xfrm>
            <a:off x="3475038" y="2635250"/>
            <a:ext cx="1695450" cy="8588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60" name="Text Box 112"/>
          <p:cNvSpPr txBox="1">
            <a:spLocks noChangeArrowheads="1"/>
          </p:cNvSpPr>
          <p:nvPr/>
        </p:nvSpPr>
        <p:spPr bwMode="auto">
          <a:xfrm>
            <a:off x="5508625" y="1844675"/>
            <a:ext cx="2349500" cy="703263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66751" tIns="33376" rIns="66751" bIns="33376"/>
          <a:lstStyle/>
          <a:p>
            <a:pPr algn="ctr"/>
            <a:r>
              <a:rPr lang="ar-DZ" sz="3200" b="1">
                <a:solidFill>
                  <a:srgbClr val="00FF00"/>
                </a:solidFill>
                <a:latin typeface="Times New Roman" pitchFamily="18" charset="0"/>
                <a:cs typeface="Traditional Arabic" pitchFamily="2" charset="-78"/>
              </a:rPr>
              <a:t>إرساء الموارد</a:t>
            </a:r>
            <a:endParaRPr lang="fr-FR" sz="3200">
              <a:solidFill>
                <a:srgbClr val="00FF00"/>
              </a:solidFill>
            </a:endParaRPr>
          </a:p>
        </p:txBody>
      </p:sp>
      <p:grpSp>
        <p:nvGrpSpPr>
          <p:cNvPr id="3" name="Group 113"/>
          <p:cNvGrpSpPr>
            <a:grpSpLocks/>
          </p:cNvGrpSpPr>
          <p:nvPr/>
        </p:nvGrpSpPr>
        <p:grpSpPr bwMode="auto">
          <a:xfrm>
            <a:off x="6372225" y="2565400"/>
            <a:ext cx="703263" cy="974725"/>
            <a:chOff x="8259" y="4402"/>
            <a:chExt cx="700" cy="818"/>
          </a:xfrm>
        </p:grpSpPr>
        <p:sp>
          <p:nvSpPr>
            <p:cNvPr id="2162" name="Line 114"/>
            <p:cNvSpPr>
              <a:spLocks noChangeShapeType="1"/>
            </p:cNvSpPr>
            <p:nvPr/>
          </p:nvSpPr>
          <p:spPr bwMode="auto">
            <a:xfrm>
              <a:off x="8583" y="4402"/>
              <a:ext cx="26" cy="81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63" name="Line 115"/>
            <p:cNvSpPr>
              <a:spLocks noChangeShapeType="1"/>
            </p:cNvSpPr>
            <p:nvPr/>
          </p:nvSpPr>
          <p:spPr bwMode="auto">
            <a:xfrm flipH="1">
              <a:off x="8259" y="4402"/>
              <a:ext cx="324" cy="81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64" name="Line 116"/>
            <p:cNvSpPr>
              <a:spLocks noChangeShapeType="1"/>
            </p:cNvSpPr>
            <p:nvPr/>
          </p:nvSpPr>
          <p:spPr bwMode="auto">
            <a:xfrm>
              <a:off x="8583" y="4402"/>
              <a:ext cx="201" cy="81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65" name="Line 117"/>
            <p:cNvSpPr>
              <a:spLocks noChangeShapeType="1"/>
            </p:cNvSpPr>
            <p:nvPr/>
          </p:nvSpPr>
          <p:spPr bwMode="auto">
            <a:xfrm flipH="1">
              <a:off x="8434" y="4402"/>
              <a:ext cx="149" cy="81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66" name="Line 118"/>
            <p:cNvSpPr>
              <a:spLocks noChangeShapeType="1"/>
            </p:cNvSpPr>
            <p:nvPr/>
          </p:nvSpPr>
          <p:spPr bwMode="auto">
            <a:xfrm>
              <a:off x="8583" y="4402"/>
              <a:ext cx="376" cy="81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grpSp>
        <p:nvGrpSpPr>
          <p:cNvPr id="4" name="Group 255"/>
          <p:cNvGrpSpPr>
            <a:grpSpLocks/>
          </p:cNvGrpSpPr>
          <p:nvPr/>
        </p:nvGrpSpPr>
        <p:grpSpPr bwMode="auto">
          <a:xfrm>
            <a:off x="2154238" y="3521075"/>
            <a:ext cx="877887" cy="1111250"/>
            <a:chOff x="1357" y="2218"/>
            <a:chExt cx="553" cy="700"/>
          </a:xfrm>
        </p:grpSpPr>
        <p:sp>
          <p:nvSpPr>
            <p:cNvPr id="2154" name="Rectangle 106"/>
            <p:cNvSpPr>
              <a:spLocks noChangeArrowheads="1"/>
            </p:cNvSpPr>
            <p:nvPr/>
          </p:nvSpPr>
          <p:spPr bwMode="auto">
            <a:xfrm>
              <a:off x="1578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56" name="Rectangle 108"/>
            <p:cNvSpPr>
              <a:spLocks noChangeArrowheads="1"/>
            </p:cNvSpPr>
            <p:nvPr/>
          </p:nvSpPr>
          <p:spPr bwMode="auto">
            <a:xfrm>
              <a:off x="1357" y="2219"/>
              <a:ext cx="111" cy="699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57" name="Rectangle 109"/>
            <p:cNvSpPr>
              <a:spLocks noChangeArrowheads="1"/>
            </p:cNvSpPr>
            <p:nvPr/>
          </p:nvSpPr>
          <p:spPr bwMode="auto">
            <a:xfrm>
              <a:off x="1689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58" name="Rectangle 110"/>
            <p:cNvSpPr>
              <a:spLocks noChangeArrowheads="1"/>
            </p:cNvSpPr>
            <p:nvPr/>
          </p:nvSpPr>
          <p:spPr bwMode="auto">
            <a:xfrm>
              <a:off x="1468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59" name="Rectangle 111"/>
            <p:cNvSpPr>
              <a:spLocks noChangeArrowheads="1"/>
            </p:cNvSpPr>
            <p:nvPr/>
          </p:nvSpPr>
          <p:spPr bwMode="auto">
            <a:xfrm>
              <a:off x="1800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155" name="Rectangle 107"/>
          <p:cNvSpPr>
            <a:spLocks noChangeArrowheads="1"/>
          </p:cNvSpPr>
          <p:nvPr/>
        </p:nvSpPr>
        <p:spPr bwMode="auto">
          <a:xfrm>
            <a:off x="1981200" y="3521075"/>
            <a:ext cx="176213" cy="623888"/>
          </a:xfrm>
          <a:prstGeom prst="rect">
            <a:avLst/>
          </a:prstGeom>
          <a:solidFill>
            <a:srgbClr val="66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80" name="Rectangle 132"/>
          <p:cNvSpPr>
            <a:spLocks noChangeArrowheads="1"/>
          </p:cNvSpPr>
          <p:nvPr/>
        </p:nvSpPr>
        <p:spPr bwMode="auto">
          <a:xfrm>
            <a:off x="1979613" y="4140200"/>
            <a:ext cx="180975" cy="477838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grpSp>
        <p:nvGrpSpPr>
          <p:cNvPr id="5" name="Group 253"/>
          <p:cNvGrpSpPr>
            <a:grpSpLocks/>
          </p:cNvGrpSpPr>
          <p:nvPr/>
        </p:nvGrpSpPr>
        <p:grpSpPr bwMode="auto">
          <a:xfrm>
            <a:off x="3195638" y="3521075"/>
            <a:ext cx="877887" cy="1111250"/>
            <a:chOff x="2013" y="2218"/>
            <a:chExt cx="553" cy="700"/>
          </a:xfrm>
        </p:grpSpPr>
        <p:sp>
          <p:nvSpPr>
            <p:cNvPr id="2188" name="Rectangle 140"/>
            <p:cNvSpPr>
              <a:spLocks noChangeArrowheads="1"/>
            </p:cNvSpPr>
            <p:nvPr/>
          </p:nvSpPr>
          <p:spPr bwMode="auto">
            <a:xfrm>
              <a:off x="2234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89" name="Rectangle 141"/>
            <p:cNvSpPr>
              <a:spLocks noChangeArrowheads="1"/>
            </p:cNvSpPr>
            <p:nvPr/>
          </p:nvSpPr>
          <p:spPr bwMode="auto">
            <a:xfrm>
              <a:off x="2013" y="2219"/>
              <a:ext cx="111" cy="699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90" name="Rectangle 142"/>
            <p:cNvSpPr>
              <a:spLocks noChangeArrowheads="1"/>
            </p:cNvSpPr>
            <p:nvPr/>
          </p:nvSpPr>
          <p:spPr bwMode="auto">
            <a:xfrm>
              <a:off x="2345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91" name="Rectangle 143"/>
            <p:cNvSpPr>
              <a:spLocks noChangeArrowheads="1"/>
            </p:cNvSpPr>
            <p:nvPr/>
          </p:nvSpPr>
          <p:spPr bwMode="auto">
            <a:xfrm>
              <a:off x="2124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92" name="Rectangle 144"/>
            <p:cNvSpPr>
              <a:spLocks noChangeArrowheads="1"/>
            </p:cNvSpPr>
            <p:nvPr/>
          </p:nvSpPr>
          <p:spPr bwMode="auto">
            <a:xfrm>
              <a:off x="2456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201" name="Rectangle 153"/>
          <p:cNvSpPr>
            <a:spLocks noChangeArrowheads="1"/>
          </p:cNvSpPr>
          <p:nvPr/>
        </p:nvSpPr>
        <p:spPr bwMode="auto">
          <a:xfrm>
            <a:off x="3022600" y="3521075"/>
            <a:ext cx="176213" cy="623888"/>
          </a:xfrm>
          <a:prstGeom prst="rect">
            <a:avLst/>
          </a:prstGeom>
          <a:solidFill>
            <a:srgbClr val="66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202" name="Rectangle 154"/>
          <p:cNvSpPr>
            <a:spLocks noChangeArrowheads="1"/>
          </p:cNvSpPr>
          <p:nvPr/>
        </p:nvSpPr>
        <p:spPr bwMode="auto">
          <a:xfrm>
            <a:off x="3021013" y="4140200"/>
            <a:ext cx="180975" cy="477838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grpSp>
        <p:nvGrpSpPr>
          <p:cNvPr id="6" name="Group 251"/>
          <p:cNvGrpSpPr>
            <a:grpSpLocks/>
          </p:cNvGrpSpPr>
          <p:nvPr/>
        </p:nvGrpSpPr>
        <p:grpSpPr bwMode="auto">
          <a:xfrm>
            <a:off x="4238625" y="3521075"/>
            <a:ext cx="877888" cy="1111250"/>
            <a:chOff x="2670" y="2218"/>
            <a:chExt cx="553" cy="700"/>
          </a:xfrm>
        </p:grpSpPr>
        <p:sp>
          <p:nvSpPr>
            <p:cNvPr id="2205" name="Rectangle 157"/>
            <p:cNvSpPr>
              <a:spLocks noChangeArrowheads="1"/>
            </p:cNvSpPr>
            <p:nvPr/>
          </p:nvSpPr>
          <p:spPr bwMode="auto">
            <a:xfrm>
              <a:off x="2891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06" name="Rectangle 158"/>
            <p:cNvSpPr>
              <a:spLocks noChangeArrowheads="1"/>
            </p:cNvSpPr>
            <p:nvPr/>
          </p:nvSpPr>
          <p:spPr bwMode="auto">
            <a:xfrm>
              <a:off x="2670" y="2219"/>
              <a:ext cx="111" cy="699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07" name="Rectangle 159"/>
            <p:cNvSpPr>
              <a:spLocks noChangeArrowheads="1"/>
            </p:cNvSpPr>
            <p:nvPr/>
          </p:nvSpPr>
          <p:spPr bwMode="auto">
            <a:xfrm>
              <a:off x="3002" y="2218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08" name="Rectangle 160"/>
            <p:cNvSpPr>
              <a:spLocks noChangeArrowheads="1"/>
            </p:cNvSpPr>
            <p:nvPr/>
          </p:nvSpPr>
          <p:spPr bwMode="auto">
            <a:xfrm>
              <a:off x="2781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09" name="Rectangle 161"/>
            <p:cNvSpPr>
              <a:spLocks noChangeArrowheads="1"/>
            </p:cNvSpPr>
            <p:nvPr/>
          </p:nvSpPr>
          <p:spPr bwMode="auto">
            <a:xfrm>
              <a:off x="3113" y="2218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218" name="Rectangle 170"/>
          <p:cNvSpPr>
            <a:spLocks noChangeArrowheads="1"/>
          </p:cNvSpPr>
          <p:nvPr/>
        </p:nvSpPr>
        <p:spPr bwMode="auto">
          <a:xfrm>
            <a:off x="4065588" y="3521075"/>
            <a:ext cx="176212" cy="623888"/>
          </a:xfrm>
          <a:prstGeom prst="rect">
            <a:avLst/>
          </a:prstGeom>
          <a:solidFill>
            <a:srgbClr val="66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219" name="Rectangle 171"/>
          <p:cNvSpPr>
            <a:spLocks noChangeArrowheads="1"/>
          </p:cNvSpPr>
          <p:nvPr/>
        </p:nvSpPr>
        <p:spPr bwMode="auto">
          <a:xfrm>
            <a:off x="4064000" y="4140200"/>
            <a:ext cx="180975" cy="477838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grpSp>
        <p:nvGrpSpPr>
          <p:cNvPr id="7" name="Group 249"/>
          <p:cNvGrpSpPr>
            <a:grpSpLocks/>
          </p:cNvGrpSpPr>
          <p:nvPr/>
        </p:nvGrpSpPr>
        <p:grpSpPr bwMode="auto">
          <a:xfrm>
            <a:off x="5292725" y="3500438"/>
            <a:ext cx="877888" cy="1111250"/>
            <a:chOff x="3334" y="2205"/>
            <a:chExt cx="553" cy="700"/>
          </a:xfrm>
        </p:grpSpPr>
        <p:sp>
          <p:nvSpPr>
            <p:cNvPr id="2222" name="Rectangle 174"/>
            <p:cNvSpPr>
              <a:spLocks noChangeArrowheads="1"/>
            </p:cNvSpPr>
            <p:nvPr/>
          </p:nvSpPr>
          <p:spPr bwMode="auto">
            <a:xfrm>
              <a:off x="3555" y="2205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23" name="Rectangle 175"/>
            <p:cNvSpPr>
              <a:spLocks noChangeArrowheads="1"/>
            </p:cNvSpPr>
            <p:nvPr/>
          </p:nvSpPr>
          <p:spPr bwMode="auto">
            <a:xfrm>
              <a:off x="3334" y="2206"/>
              <a:ext cx="111" cy="699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24" name="Rectangle 176"/>
            <p:cNvSpPr>
              <a:spLocks noChangeArrowheads="1"/>
            </p:cNvSpPr>
            <p:nvPr/>
          </p:nvSpPr>
          <p:spPr bwMode="auto">
            <a:xfrm>
              <a:off x="3666" y="2205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25" name="Rectangle 177"/>
            <p:cNvSpPr>
              <a:spLocks noChangeArrowheads="1"/>
            </p:cNvSpPr>
            <p:nvPr/>
          </p:nvSpPr>
          <p:spPr bwMode="auto">
            <a:xfrm>
              <a:off x="3445" y="2205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26" name="Rectangle 178"/>
            <p:cNvSpPr>
              <a:spLocks noChangeArrowheads="1"/>
            </p:cNvSpPr>
            <p:nvPr/>
          </p:nvSpPr>
          <p:spPr bwMode="auto">
            <a:xfrm>
              <a:off x="3777" y="2205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235" name="Rectangle 187"/>
          <p:cNvSpPr>
            <a:spLocks noChangeArrowheads="1"/>
          </p:cNvSpPr>
          <p:nvPr/>
        </p:nvSpPr>
        <p:spPr bwMode="auto">
          <a:xfrm>
            <a:off x="5108575" y="3521075"/>
            <a:ext cx="176213" cy="623888"/>
          </a:xfrm>
          <a:prstGeom prst="rect">
            <a:avLst/>
          </a:prstGeom>
          <a:solidFill>
            <a:srgbClr val="66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236" name="Rectangle 188"/>
          <p:cNvSpPr>
            <a:spLocks noChangeArrowheads="1"/>
          </p:cNvSpPr>
          <p:nvPr/>
        </p:nvSpPr>
        <p:spPr bwMode="auto">
          <a:xfrm>
            <a:off x="5106988" y="4140200"/>
            <a:ext cx="180975" cy="477838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grpSp>
        <p:nvGrpSpPr>
          <p:cNvPr id="8" name="Group 247"/>
          <p:cNvGrpSpPr>
            <a:grpSpLocks/>
          </p:cNvGrpSpPr>
          <p:nvPr/>
        </p:nvGrpSpPr>
        <p:grpSpPr bwMode="auto">
          <a:xfrm>
            <a:off x="6300788" y="3500438"/>
            <a:ext cx="877887" cy="1111250"/>
            <a:chOff x="3969" y="2205"/>
            <a:chExt cx="553" cy="700"/>
          </a:xfrm>
        </p:grpSpPr>
        <p:sp>
          <p:nvSpPr>
            <p:cNvPr id="2239" name="Rectangle 191"/>
            <p:cNvSpPr>
              <a:spLocks noChangeArrowheads="1"/>
            </p:cNvSpPr>
            <p:nvPr/>
          </p:nvSpPr>
          <p:spPr bwMode="auto">
            <a:xfrm>
              <a:off x="4190" y="2205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40" name="Rectangle 192"/>
            <p:cNvSpPr>
              <a:spLocks noChangeArrowheads="1"/>
            </p:cNvSpPr>
            <p:nvPr/>
          </p:nvSpPr>
          <p:spPr bwMode="auto">
            <a:xfrm>
              <a:off x="3969" y="2206"/>
              <a:ext cx="111" cy="699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41" name="Rectangle 193"/>
            <p:cNvSpPr>
              <a:spLocks noChangeArrowheads="1"/>
            </p:cNvSpPr>
            <p:nvPr/>
          </p:nvSpPr>
          <p:spPr bwMode="auto">
            <a:xfrm>
              <a:off x="4301" y="2205"/>
              <a:ext cx="111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42" name="Rectangle 194"/>
            <p:cNvSpPr>
              <a:spLocks noChangeArrowheads="1"/>
            </p:cNvSpPr>
            <p:nvPr/>
          </p:nvSpPr>
          <p:spPr bwMode="auto">
            <a:xfrm>
              <a:off x="4080" y="2205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43" name="Rectangle 195"/>
            <p:cNvSpPr>
              <a:spLocks noChangeArrowheads="1"/>
            </p:cNvSpPr>
            <p:nvPr/>
          </p:nvSpPr>
          <p:spPr bwMode="auto">
            <a:xfrm>
              <a:off x="4412" y="2205"/>
              <a:ext cx="110" cy="700"/>
            </a:xfrm>
            <a:prstGeom prst="rect">
              <a:avLst/>
            </a:prstGeom>
            <a:solidFill>
              <a:srgbClr val="3366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167" name="Text Box 119"/>
          <p:cNvSpPr txBox="1">
            <a:spLocks noChangeArrowheads="1"/>
          </p:cNvSpPr>
          <p:nvPr/>
        </p:nvSpPr>
        <p:spPr bwMode="auto">
          <a:xfrm>
            <a:off x="4076700" y="5565775"/>
            <a:ext cx="2089150" cy="576263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66751" tIns="33376" rIns="66751" bIns="33376"/>
          <a:lstStyle/>
          <a:p>
            <a:pPr algn="ctr"/>
            <a:r>
              <a:rPr lang="ar-SA" sz="3200" b="1">
                <a:solidFill>
                  <a:srgbClr val="FFFF00"/>
                </a:solidFill>
                <a:latin typeface="Times New Roman" pitchFamily="18" charset="0"/>
                <a:cs typeface="Traditional Arabic" pitchFamily="2" charset="-78"/>
              </a:rPr>
              <a:t>تقــويم الموارد</a:t>
            </a:r>
            <a:endParaRPr lang="fr-FR" sz="3200" b="1">
              <a:solidFill>
                <a:srgbClr val="FFFF00"/>
              </a:solidFill>
            </a:endParaRPr>
          </a:p>
        </p:txBody>
      </p:sp>
      <p:sp>
        <p:nvSpPr>
          <p:cNvPr id="2252" name="Rectangle 204"/>
          <p:cNvSpPr>
            <a:spLocks noChangeArrowheads="1"/>
          </p:cNvSpPr>
          <p:nvPr/>
        </p:nvSpPr>
        <p:spPr bwMode="auto">
          <a:xfrm>
            <a:off x="6156325" y="3500438"/>
            <a:ext cx="176213" cy="623887"/>
          </a:xfrm>
          <a:prstGeom prst="rect">
            <a:avLst/>
          </a:prstGeom>
          <a:solidFill>
            <a:srgbClr val="66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259" name="Rectangle 211"/>
          <p:cNvSpPr>
            <a:spLocks noChangeArrowheads="1"/>
          </p:cNvSpPr>
          <p:nvPr/>
        </p:nvSpPr>
        <p:spPr bwMode="auto">
          <a:xfrm>
            <a:off x="6148388" y="4119563"/>
            <a:ext cx="180975" cy="4778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53" name="Text Box 105"/>
          <p:cNvSpPr txBox="1">
            <a:spLocks noChangeArrowheads="1"/>
          </p:cNvSpPr>
          <p:nvPr/>
        </p:nvSpPr>
        <p:spPr bwMode="auto">
          <a:xfrm>
            <a:off x="1403350" y="5540375"/>
            <a:ext cx="2282825" cy="6477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66751" tIns="33376" rIns="66751" bIns="33376"/>
          <a:lstStyle/>
          <a:p>
            <a:pPr algn="ctr"/>
            <a:r>
              <a:rPr lang="ar-SA" sz="3200" b="1">
                <a:solidFill>
                  <a:srgbClr val="FFFF00"/>
                </a:solidFill>
                <a:latin typeface="Times New Roman" pitchFamily="18" charset="0"/>
                <a:cs typeface="Traditional Arabic" pitchFamily="2" charset="-78"/>
              </a:rPr>
              <a:t>تـقـويم الإدماج</a:t>
            </a:r>
            <a:endParaRPr lang="fr-FR" sz="3200">
              <a:solidFill>
                <a:srgbClr val="FFFF00"/>
              </a:solidFill>
            </a:endParaRPr>
          </a:p>
        </p:txBody>
      </p:sp>
      <p:grpSp>
        <p:nvGrpSpPr>
          <p:cNvPr id="9" name="Group 244"/>
          <p:cNvGrpSpPr>
            <a:grpSpLocks/>
          </p:cNvGrpSpPr>
          <p:nvPr/>
        </p:nvGrpSpPr>
        <p:grpSpPr bwMode="auto">
          <a:xfrm>
            <a:off x="7164388" y="3500438"/>
            <a:ext cx="350837" cy="1111250"/>
            <a:chOff x="4513" y="2205"/>
            <a:chExt cx="221" cy="700"/>
          </a:xfrm>
        </p:grpSpPr>
        <p:sp>
          <p:nvSpPr>
            <p:cNvPr id="2265" name="Rectangle 217"/>
            <p:cNvSpPr>
              <a:spLocks noChangeArrowheads="1"/>
            </p:cNvSpPr>
            <p:nvPr/>
          </p:nvSpPr>
          <p:spPr bwMode="auto">
            <a:xfrm>
              <a:off x="4513" y="2206"/>
              <a:ext cx="111" cy="699"/>
            </a:xfrm>
            <a:prstGeom prst="rect">
              <a:avLst/>
            </a:prstGeom>
            <a:solidFill>
              <a:srgbClr val="9900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67" name="Rectangle 219"/>
            <p:cNvSpPr>
              <a:spLocks noChangeArrowheads="1"/>
            </p:cNvSpPr>
            <p:nvPr/>
          </p:nvSpPr>
          <p:spPr bwMode="auto">
            <a:xfrm>
              <a:off x="4624" y="2205"/>
              <a:ext cx="110" cy="700"/>
            </a:xfrm>
            <a:prstGeom prst="rect">
              <a:avLst/>
            </a:prstGeom>
            <a:solidFill>
              <a:srgbClr val="9900CC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278" name="Text Box 230"/>
          <p:cNvSpPr txBox="1">
            <a:spLocks noChangeArrowheads="1"/>
          </p:cNvSpPr>
          <p:nvPr/>
        </p:nvSpPr>
        <p:spPr bwMode="auto">
          <a:xfrm>
            <a:off x="6372225" y="5594350"/>
            <a:ext cx="2520950" cy="576263"/>
          </a:xfrm>
          <a:prstGeom prst="rect">
            <a:avLst/>
          </a:prstGeom>
          <a:solidFill>
            <a:srgbClr val="9900CC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66751" tIns="33376" rIns="66751" bIns="33376"/>
          <a:lstStyle/>
          <a:p>
            <a:pPr algn="ctr"/>
            <a:r>
              <a:rPr lang="ar-DZ" sz="2800" b="1">
                <a:solidFill>
                  <a:srgbClr val="FFFF00"/>
                </a:solidFill>
                <a:latin typeface="Times New Roman" pitchFamily="18" charset="0"/>
                <a:cs typeface="Traditional Arabic" pitchFamily="2" charset="-78"/>
              </a:rPr>
              <a:t>ال</a:t>
            </a:r>
            <a:r>
              <a:rPr lang="ar-SA" sz="2800" b="1">
                <a:solidFill>
                  <a:srgbClr val="FFFF00"/>
                </a:solidFill>
                <a:latin typeface="Times New Roman" pitchFamily="18" charset="0"/>
                <a:cs typeface="Traditional Arabic" pitchFamily="2" charset="-78"/>
              </a:rPr>
              <a:t>تقــويم ا</a:t>
            </a:r>
            <a:r>
              <a:rPr lang="ar-DZ" sz="2800" b="1">
                <a:solidFill>
                  <a:srgbClr val="FFFF00"/>
                </a:solidFill>
                <a:latin typeface="Times New Roman" pitchFamily="18" charset="0"/>
                <a:cs typeface="Traditional Arabic" pitchFamily="2" charset="-78"/>
              </a:rPr>
              <a:t>لتشخيصي</a:t>
            </a:r>
            <a:endParaRPr lang="fr-FR" sz="2800" b="1">
              <a:solidFill>
                <a:srgbClr val="FFFF00"/>
              </a:solidFill>
            </a:endParaRPr>
          </a:p>
        </p:txBody>
      </p:sp>
      <p:grpSp>
        <p:nvGrpSpPr>
          <p:cNvPr id="10" name="Group 246"/>
          <p:cNvGrpSpPr>
            <a:grpSpLocks/>
          </p:cNvGrpSpPr>
          <p:nvPr/>
        </p:nvGrpSpPr>
        <p:grpSpPr bwMode="auto">
          <a:xfrm>
            <a:off x="7245350" y="4576763"/>
            <a:ext cx="295275" cy="1012825"/>
            <a:chOff x="4564" y="2883"/>
            <a:chExt cx="186" cy="638"/>
          </a:xfrm>
        </p:grpSpPr>
        <p:sp>
          <p:nvSpPr>
            <p:cNvPr id="2276" name="Line 228"/>
            <p:cNvSpPr>
              <a:spLocks noChangeShapeType="1"/>
            </p:cNvSpPr>
            <p:nvPr/>
          </p:nvSpPr>
          <p:spPr bwMode="auto">
            <a:xfrm rot="10800000">
              <a:off x="4564" y="2883"/>
              <a:ext cx="176" cy="63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279" name="Line 231"/>
            <p:cNvSpPr>
              <a:spLocks noChangeShapeType="1"/>
            </p:cNvSpPr>
            <p:nvPr/>
          </p:nvSpPr>
          <p:spPr bwMode="auto">
            <a:xfrm rot="10800000">
              <a:off x="4694" y="2886"/>
              <a:ext cx="56" cy="63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1" name="Group 259"/>
          <p:cNvGrpSpPr>
            <a:grpSpLocks/>
          </p:cNvGrpSpPr>
          <p:nvPr/>
        </p:nvGrpSpPr>
        <p:grpSpPr bwMode="auto">
          <a:xfrm>
            <a:off x="5364163" y="4062413"/>
            <a:ext cx="1236662" cy="2049462"/>
            <a:chOff x="3379" y="2559"/>
            <a:chExt cx="779" cy="1291"/>
          </a:xfrm>
        </p:grpSpPr>
        <p:sp>
          <p:nvSpPr>
            <p:cNvPr id="2168" name="Line 120"/>
            <p:cNvSpPr>
              <a:spLocks noChangeShapeType="1"/>
            </p:cNvSpPr>
            <p:nvPr/>
          </p:nvSpPr>
          <p:spPr bwMode="auto">
            <a:xfrm rot="1928925" flipV="1">
              <a:off x="3379" y="2665"/>
              <a:ext cx="538" cy="1086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69" name="Line 121"/>
            <p:cNvSpPr>
              <a:spLocks noChangeShapeType="1"/>
            </p:cNvSpPr>
            <p:nvPr/>
          </p:nvSpPr>
          <p:spPr bwMode="auto">
            <a:xfrm rot="2281175" flipV="1">
              <a:off x="3448" y="2698"/>
              <a:ext cx="318" cy="102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70" name="Line 122"/>
            <p:cNvSpPr>
              <a:spLocks noChangeShapeType="1"/>
            </p:cNvSpPr>
            <p:nvPr/>
          </p:nvSpPr>
          <p:spPr bwMode="auto">
            <a:xfrm rot="2125313" flipV="1">
              <a:off x="3433" y="2619"/>
              <a:ext cx="569" cy="1187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171" name="Line 123"/>
            <p:cNvSpPr>
              <a:spLocks noChangeShapeType="1"/>
            </p:cNvSpPr>
            <p:nvPr/>
          </p:nvSpPr>
          <p:spPr bwMode="auto">
            <a:xfrm rot="1778286" flipV="1">
              <a:off x="3387" y="2624"/>
              <a:ext cx="771" cy="116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  <p:sp>
          <p:nvSpPr>
            <p:cNvPr id="2281" name="Line 233"/>
            <p:cNvSpPr>
              <a:spLocks noChangeShapeType="1"/>
            </p:cNvSpPr>
            <p:nvPr/>
          </p:nvSpPr>
          <p:spPr bwMode="auto">
            <a:xfrm rot="2452216" flipV="1">
              <a:off x="3519" y="2559"/>
              <a:ext cx="613" cy="1291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fr-FR"/>
            </a:p>
          </p:txBody>
        </p:sp>
      </p:grpSp>
      <p:sp>
        <p:nvSpPr>
          <p:cNvPr id="2148" name="Line 100"/>
          <p:cNvSpPr>
            <a:spLocks noChangeShapeType="1"/>
          </p:cNvSpPr>
          <p:nvPr/>
        </p:nvSpPr>
        <p:spPr bwMode="auto">
          <a:xfrm rot="10800000" flipV="1">
            <a:off x="2555875" y="4581525"/>
            <a:ext cx="3698875" cy="95885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triangle" w="med" len="med"/>
            <a:tailEnd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49" name="Line 101"/>
          <p:cNvSpPr>
            <a:spLocks noChangeShapeType="1"/>
          </p:cNvSpPr>
          <p:nvPr/>
        </p:nvSpPr>
        <p:spPr bwMode="auto">
          <a:xfrm rot="10800000" flipH="1">
            <a:off x="2533650" y="4676775"/>
            <a:ext cx="2632075" cy="8636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50" name="Line 102"/>
          <p:cNvSpPr>
            <a:spLocks noChangeShapeType="1"/>
          </p:cNvSpPr>
          <p:nvPr/>
        </p:nvSpPr>
        <p:spPr bwMode="auto">
          <a:xfrm rot="10800000" flipH="1">
            <a:off x="2605088" y="4605338"/>
            <a:ext cx="1512887" cy="9350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51" name="Line 103"/>
          <p:cNvSpPr>
            <a:spLocks noChangeShapeType="1"/>
          </p:cNvSpPr>
          <p:nvPr/>
        </p:nvSpPr>
        <p:spPr bwMode="auto">
          <a:xfrm rot="10800000" flipH="1">
            <a:off x="2566988" y="4605338"/>
            <a:ext cx="441325" cy="9350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152" name="Line 104"/>
          <p:cNvSpPr>
            <a:spLocks noChangeShapeType="1"/>
          </p:cNvSpPr>
          <p:nvPr/>
        </p:nvSpPr>
        <p:spPr bwMode="auto">
          <a:xfrm rot="10800000">
            <a:off x="2028825" y="4605338"/>
            <a:ext cx="576263" cy="9350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 anchor="ctr"/>
          <a:lstStyle/>
          <a:p>
            <a:endParaRPr lang="fr-FR"/>
          </a:p>
        </p:txBody>
      </p:sp>
      <p:sp>
        <p:nvSpPr>
          <p:cNvPr id="2290" name="Line 242"/>
          <p:cNvSpPr>
            <a:spLocks noChangeShapeType="1"/>
          </p:cNvSpPr>
          <p:nvPr/>
        </p:nvSpPr>
        <p:spPr bwMode="auto">
          <a:xfrm rot="-10800000">
            <a:off x="788988" y="4619625"/>
            <a:ext cx="1812925" cy="9461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1000"/>
                                        <p:tgtEl>
                                          <p:spTgt spid="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2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1000"/>
                                        <p:tgtEl>
                                          <p:spTgt spid="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1000"/>
                                        <p:tgtEl>
                                          <p:spTgt spid="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1000"/>
                                        <p:tgtEl>
                                          <p:spTgt spid="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1000"/>
                                        <p:tgtEl>
                                          <p:spTgt spid="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1000"/>
                                        <p:tgtEl>
                                          <p:spTgt spid="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0"/>
                                        <p:tgtEl>
                                          <p:spTgt spid="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1000"/>
                                        <p:tgtEl>
                                          <p:spTgt spid="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1000"/>
                                        <p:tgtEl>
                                          <p:spTgt spid="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1000"/>
                                        <p:tgtEl>
                                          <p:spTgt spid="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1000"/>
                                        <p:tgtEl>
                                          <p:spTgt spid="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00"/>
                            </p:stCondLst>
                            <p:childTnLst>
                              <p:par>
                                <p:cTn id="19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1000"/>
                                        <p:tgtEl>
                                          <p:spTgt spid="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0" dur="500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4" dur="10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1000"/>
                                        <p:tgtEl>
                                          <p:spTgt spid="2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0"/>
                            </p:stCondLst>
                            <p:childTnLst>
                              <p:par>
                                <p:cTn id="2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2" dur="1000"/>
                                        <p:tgtEl>
                                          <p:spTgt spid="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5" dur="10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000"/>
                            </p:stCondLst>
                            <p:childTnLst>
                              <p:par>
                                <p:cTn id="2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9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00"/>
                            </p:stCondLst>
                            <p:childTnLst>
                              <p:par>
                                <p:cTn id="2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3" dur="1000"/>
                                        <p:tgtEl>
                                          <p:spTgt spid="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000"/>
                            </p:stCondLst>
                            <p:childTnLst>
                              <p:par>
                                <p:cTn id="2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  <p:bldP spid="2057" grpId="0" animBg="1"/>
      <p:bldP spid="2060" grpId="0" animBg="1"/>
      <p:bldP spid="2058" grpId="0" animBg="1"/>
      <p:bldP spid="2117" grpId="0" animBg="1"/>
      <p:bldP spid="2118" grpId="0" animBg="1"/>
      <p:bldP spid="2119" grpId="0" animBg="1"/>
      <p:bldP spid="2120" grpId="0" animBg="1"/>
      <p:bldP spid="2121" grpId="0" animBg="1"/>
      <p:bldP spid="2122" grpId="0" animBg="1"/>
      <p:bldP spid="2160" grpId="0" animBg="1"/>
      <p:bldP spid="2155" grpId="0" animBg="1"/>
      <p:bldP spid="2180" grpId="0" animBg="1"/>
      <p:bldP spid="2201" grpId="0" animBg="1"/>
      <p:bldP spid="2202" grpId="0" animBg="1"/>
      <p:bldP spid="2218" grpId="0" animBg="1"/>
      <p:bldP spid="2219" grpId="0" animBg="1"/>
      <p:bldP spid="2235" grpId="0" animBg="1"/>
      <p:bldP spid="2236" grpId="0" animBg="1"/>
      <p:bldP spid="2167" grpId="0" animBg="1"/>
      <p:bldP spid="2252" grpId="0" animBg="1"/>
      <p:bldP spid="2259" grpId="0" animBg="1"/>
      <p:bldP spid="2153" grpId="0" animBg="1"/>
      <p:bldP spid="2278" grpId="0" animBg="1"/>
      <p:bldP spid="2148" grpId="0" animBg="1"/>
      <p:bldP spid="2149" grpId="0" animBg="1"/>
      <p:bldP spid="2150" grpId="0" animBg="1"/>
      <p:bldP spid="2151" grpId="0" animBg="1"/>
      <p:bldP spid="2152" grpId="0" animBg="1"/>
      <p:bldP spid="229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285720" y="1071546"/>
          <a:ext cx="8572560" cy="4575848"/>
        </p:xfrm>
        <a:graphic>
          <a:graphicData uri="http://schemas.openxmlformats.org/drawingml/2006/table">
            <a:tbl>
              <a:tblPr rtl="1"/>
              <a:tblGrid>
                <a:gridCol w="2147489"/>
                <a:gridCol w="2138792"/>
                <a:gridCol w="801424"/>
                <a:gridCol w="1407142"/>
                <a:gridCol w="2077713"/>
              </a:tblGrid>
              <a:tr h="326662"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تفسير المعيار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المؤشرات المتعلقة بوضعية الإدماج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12491">
                <a:tc gridSpan="3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>
                          <a:latin typeface="Times New Roman"/>
                          <a:ea typeface="Times New Roman"/>
                          <a:cs typeface="Simplified Arabic"/>
                        </a:rPr>
                        <a:t>يستعمل التلميذ أدوات المادة استعمالا سليما وإن كانت هذه الأدوات غير ملائمة للوضعية المعروضة عليه أو إذا كان إنتاجه غير ملائم للوضعية المعروضة عليه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SA" sz="2800" dirty="0">
                          <a:latin typeface="Times New Roman"/>
                          <a:ea typeface="Times New Roman"/>
                          <a:cs typeface="Arabic Transparent"/>
                        </a:rPr>
                        <a:t>احترام قواعد النحو والصرف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SA" sz="2800" dirty="0">
                          <a:latin typeface="Times New Roman"/>
                          <a:ea typeface="Times New Roman"/>
                          <a:cs typeface="Arabic Transparent"/>
                        </a:rPr>
                        <a:t>الإملاء الصحيح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SA" sz="2800" dirty="0">
                          <a:latin typeface="Times New Roman"/>
                          <a:ea typeface="Times New Roman"/>
                          <a:cs typeface="Arabic Transparent"/>
                        </a:rPr>
                        <a:t>احترام علامات </a:t>
                      </a:r>
                      <a:r>
                        <a:rPr lang="ar-SA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الوقف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730">
                <a:tc gridSpan="5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سلم التنقيط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1533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الأقصى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التحكم الأدنى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الجزئي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انعدام التحكم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829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كل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ثلثي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أقل من ثلثي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عدم وجود أي مؤشر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369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29696" marR="296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1285852" y="285728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r" rtl="1">
              <a:buFont typeface="+mj-lt"/>
              <a:buAutoNum type="arabicPeriod" startAt="2"/>
            </a:pPr>
            <a:r>
              <a:rPr lang="ar-SA" sz="3200" b="1" dirty="0" smtClean="0"/>
              <a:t>الاستعمال السليم لأدوات المادة</a:t>
            </a:r>
            <a:endParaRPr lang="fr-F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357158" y="1071546"/>
          <a:ext cx="8501123" cy="4785518"/>
        </p:xfrm>
        <a:graphic>
          <a:graphicData uri="http://schemas.openxmlformats.org/drawingml/2006/table">
            <a:tbl>
              <a:tblPr rtl="1"/>
              <a:tblGrid>
                <a:gridCol w="1902257"/>
                <a:gridCol w="1903132"/>
                <a:gridCol w="256282"/>
                <a:gridCol w="2235457"/>
                <a:gridCol w="2203995"/>
              </a:tblGrid>
              <a:tr h="439434"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تفسير المعيار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المؤشرات المتعلقة بوضعية الإدماج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538018">
                <a:tc gridSpan="3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>
                          <a:latin typeface="Times New Roman"/>
                          <a:ea typeface="Times New Roman"/>
                          <a:cs typeface="Simplified Arabic"/>
                        </a:rPr>
                        <a:t>يستعمل التلميذ خطة منطقية، ليس ثمّة تناقض في إنتاجه، النتائج التي يعرضها معقولة، هناك تسلسل في أقواله أو كتابته...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SA" sz="2800" dirty="0">
                          <a:latin typeface="Times New Roman"/>
                          <a:ea typeface="Times New Roman"/>
                          <a:cs typeface="Arabic Transparent"/>
                        </a:rPr>
                        <a:t>ترابط الأفكار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يستخدم عبارات التحية والختام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يوظف</a:t>
                      </a:r>
                      <a:r>
                        <a:rPr lang="ar-DZ" sz="2800" baseline="0" dirty="0" smtClean="0">
                          <a:latin typeface="Times New Roman"/>
                          <a:ea typeface="Times New Roman"/>
                          <a:cs typeface="Arabic Transparent"/>
                        </a:rPr>
                        <a:t> أساليب الإقناع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4501">
                <a:tc gridSpan="5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سلم التنقيط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9676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الأقصى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الأدنى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الجزئي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انعدام التحكم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501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كل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ثلثي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أقل من ثلثي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عدم وجود أي مؤشر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501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285852" y="285728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r" rtl="1">
              <a:buFont typeface="+mj-lt"/>
              <a:buAutoNum type="arabicPeriod" startAt="3"/>
            </a:pPr>
            <a:r>
              <a:rPr lang="ar-SA" sz="3200" b="1" dirty="0" smtClean="0"/>
              <a:t>الانسجام</a:t>
            </a:r>
            <a:endParaRPr lang="fr-F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214280" y="1262050"/>
          <a:ext cx="8715437" cy="4165306"/>
        </p:xfrm>
        <a:graphic>
          <a:graphicData uri="http://schemas.openxmlformats.org/drawingml/2006/table">
            <a:tbl>
              <a:tblPr rtl="1"/>
              <a:tblGrid>
                <a:gridCol w="2812577"/>
                <a:gridCol w="1212232"/>
                <a:gridCol w="1952071"/>
                <a:gridCol w="2738557"/>
              </a:tblGrid>
              <a:tr h="116635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تفسير المعيار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المؤشرات المتعلقة بوضعية الإدماج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638455">
                <a:tc gridSpan="2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SA" sz="2800">
                          <a:latin typeface="Times New Roman"/>
                          <a:ea typeface="Times New Roman"/>
                        </a:rPr>
                        <a:t>يقّدم المتعلّم أفكاراً جديدة مرتبطة بالوضعية ويعرضها بأسلوب شخصي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انعدام الشطب 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توظيف حكم وآيات من </a:t>
                      </a:r>
                      <a:r>
                        <a:rPr lang="ar-SA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 </a:t>
                      </a:r>
                      <a:r>
                        <a:rPr lang="ar-DZ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القرآن ونصوص من السنة في موضوعه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SA" sz="2800" dirty="0">
                          <a:latin typeface="Times New Roman"/>
                          <a:ea typeface="Times New Roman"/>
                          <a:cs typeface="Arabic Transparent"/>
                        </a:rPr>
                        <a:t>الخط </a:t>
                      </a:r>
                      <a:r>
                        <a:rPr lang="ar-DZ" sz="2800" smtClean="0">
                          <a:latin typeface="Times New Roman"/>
                          <a:ea typeface="Times New Roman"/>
                          <a:cs typeface="Arabic Transparent"/>
                        </a:rPr>
                        <a:t>الجيد و</a:t>
                      </a:r>
                      <a:r>
                        <a:rPr lang="ar-SA" sz="2800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الواضح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59766">
                <a:tc gridSpan="4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سلم التنقيط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35324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الأقصى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الأدنى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انعدام التحكم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كل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وجود ثلثي المؤشرات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800" b="1">
                          <a:latin typeface="Times New Roman"/>
                          <a:ea typeface="Times New Roman"/>
                          <a:cs typeface="Traditional Arabic"/>
                        </a:rPr>
                        <a:t>عدم وجود أي مؤشر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905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800" b="1">
                          <a:latin typeface="Times New Roman"/>
                          <a:ea typeface="Times New Roman"/>
                          <a:cs typeface="Traditional Arabic"/>
                        </a:rPr>
                        <a:t>1/2</a:t>
                      </a:r>
                      <a:endParaRPr lang="fr-FR" sz="280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r-FR" sz="2800" b="1" dirty="0"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fr-FR" sz="2800" dirty="0">
                        <a:latin typeface="Times New Roman"/>
                        <a:ea typeface="Times New Roman"/>
                      </a:endParaRPr>
                    </a:p>
                  </a:txBody>
                  <a:tcPr marL="32804" marR="328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285852" y="285728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r" rtl="1">
              <a:buFont typeface="+mj-lt"/>
              <a:buAutoNum type="arabicPeriod" startAt="4"/>
            </a:pPr>
            <a:r>
              <a:rPr lang="ar-DZ" sz="3200" b="1" dirty="0" smtClean="0"/>
              <a:t>الإتقان</a:t>
            </a:r>
            <a:endParaRPr lang="fr-F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14286" y="1857364"/>
          <a:ext cx="8643991" cy="4114802"/>
        </p:xfrm>
        <a:graphic>
          <a:graphicData uri="http://schemas.openxmlformats.org/drawingml/2006/table">
            <a:tbl>
              <a:tblPr rtl="1"/>
              <a:tblGrid>
                <a:gridCol w="752914"/>
                <a:gridCol w="730183"/>
                <a:gridCol w="568977"/>
                <a:gridCol w="568977"/>
                <a:gridCol w="592041"/>
                <a:gridCol w="592041"/>
                <a:gridCol w="582644"/>
                <a:gridCol w="568977"/>
                <a:gridCol w="592041"/>
                <a:gridCol w="592041"/>
                <a:gridCol w="551890"/>
                <a:gridCol w="551890"/>
                <a:gridCol w="463896"/>
                <a:gridCol w="470538"/>
                <a:gridCol w="464941"/>
              </a:tblGrid>
              <a:tr h="285752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أسماء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التلاميذ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المعايير الأساسية</a:t>
                      </a:r>
                      <a:endParaRPr lang="fr-FR" sz="2000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م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ج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م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غير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م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فيه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77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</a:t>
                      </a: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لمعيار</a:t>
                      </a:r>
                      <a:r>
                        <a:rPr lang="fr-FR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 1</a:t>
                      </a: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(الملاءمة)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المعيار </a:t>
                      </a:r>
                      <a:r>
                        <a:rPr lang="fr-FR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 (الاستعمال الصحيح لأدوات المادة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المعيار</a:t>
                      </a:r>
                      <a:r>
                        <a:rPr lang="fr-FR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 (الانسجام في الإنتاج)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4253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 أق.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 أد.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ت.ج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إ.ت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 أق.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 أد.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ت.ج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إ.ت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 أق.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 أد.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ت.ج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2000" b="1" dirty="0">
                          <a:latin typeface="Times New Roman"/>
                          <a:ea typeface="Times New Roman"/>
                          <a:cs typeface="Traditional Arabic"/>
                        </a:rPr>
                        <a:t>إ.ت</a:t>
                      </a:r>
                      <a:endParaRPr lang="fr-FR" sz="20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70259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59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2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59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3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59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4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59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5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1428760"/>
          </a:xfrm>
        </p:spPr>
        <p:txBody>
          <a:bodyPr>
            <a:normAutofit fontScale="62500" lnSpcReduction="20000"/>
          </a:bodyPr>
          <a:lstStyle/>
          <a:p>
            <a:pPr algn="r">
              <a:buNone/>
            </a:pPr>
            <a:r>
              <a:rPr lang="ar-DZ" sz="3600" b="1" dirty="0" smtClean="0"/>
              <a:t> </a:t>
            </a:r>
            <a:r>
              <a:rPr lang="ar-DZ" sz="3600" b="1" dirty="0" smtClean="0">
                <a:solidFill>
                  <a:srgbClr val="FF0000"/>
                </a:solidFill>
              </a:rPr>
              <a:t>النشاط:</a:t>
            </a:r>
            <a:r>
              <a:rPr lang="ar-DZ" sz="3600" b="1" dirty="0" smtClean="0"/>
              <a:t>     1 - </a:t>
            </a:r>
            <a:r>
              <a:rPr lang="ar-DZ" sz="3600" b="1" dirty="0" err="1" smtClean="0"/>
              <a:t>أ</a:t>
            </a:r>
            <a:r>
              <a:rPr lang="ar-DZ" b="1" dirty="0" smtClean="0"/>
              <a:t>  </a:t>
            </a:r>
          </a:p>
          <a:p>
            <a:pPr algn="r" rtl="1">
              <a:buNone/>
            </a:pPr>
            <a:r>
              <a:rPr lang="ar-DZ" sz="3600" dirty="0" smtClean="0"/>
              <a:t> </a:t>
            </a:r>
            <a:r>
              <a:rPr lang="ar-DZ" sz="3600" b="1" dirty="0" smtClean="0">
                <a:solidFill>
                  <a:srgbClr val="FF0000"/>
                </a:solidFill>
              </a:rPr>
              <a:t>المهمة: </a:t>
            </a:r>
            <a:r>
              <a:rPr lang="ar-DZ" sz="3300" b="1" dirty="0" smtClean="0"/>
              <a:t>استثمار النتائج لتحديد العلاجات اللازم القيام بها.</a:t>
            </a:r>
          </a:p>
          <a:p>
            <a:pPr algn="r" rtl="1">
              <a:buNone/>
            </a:pPr>
            <a:r>
              <a:rPr lang="ar-DZ" sz="3600" b="1" dirty="0" smtClean="0">
                <a:solidFill>
                  <a:srgbClr val="00B050"/>
                </a:solidFill>
              </a:rPr>
              <a:t> </a:t>
            </a:r>
            <a:r>
              <a:rPr lang="ar-DZ" sz="3600" b="1" dirty="0" smtClean="0">
                <a:solidFill>
                  <a:srgbClr val="FF0000"/>
                </a:solidFill>
              </a:rPr>
              <a:t>التعليمة:</a:t>
            </a:r>
            <a:r>
              <a:rPr lang="ar-DZ" sz="3600" b="1" dirty="0" smtClean="0"/>
              <a:t> انطلاقا من الجدول التالي:</a:t>
            </a:r>
          </a:p>
          <a:p>
            <a:pPr algn="r" rtl="1">
              <a:buNone/>
            </a:pPr>
            <a:r>
              <a:rPr lang="ar-DZ" sz="3600" b="1" dirty="0" smtClean="0">
                <a:solidFill>
                  <a:srgbClr val="00B050"/>
                </a:solidFill>
              </a:rPr>
              <a:t>        1- حدد التلاميذ الذين يحتاجون إلى علاج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85720" y="357166"/>
          <a:ext cx="8572561" cy="4592439"/>
        </p:xfrm>
        <a:graphic>
          <a:graphicData uri="http://schemas.openxmlformats.org/drawingml/2006/table">
            <a:tbl>
              <a:tblPr rtl="1"/>
              <a:tblGrid>
                <a:gridCol w="888496"/>
                <a:gridCol w="622208"/>
                <a:gridCol w="574347"/>
                <a:gridCol w="579569"/>
                <a:gridCol w="495157"/>
                <a:gridCol w="603065"/>
                <a:gridCol w="593492"/>
                <a:gridCol w="579569"/>
                <a:gridCol w="488195"/>
                <a:gridCol w="603065"/>
                <a:gridCol w="557812"/>
                <a:gridCol w="562164"/>
                <a:gridCol w="472531"/>
                <a:gridCol w="467059"/>
                <a:gridCol w="485832"/>
              </a:tblGrid>
              <a:tr h="51027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6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7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latin typeface="Times New Roman"/>
                        <a:ea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8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>
                          <a:latin typeface="Times New Roman"/>
                          <a:ea typeface="Times New Roman"/>
                          <a:cs typeface="Traditional Arabic"/>
                        </a:rPr>
                        <a:t>9 </a:t>
                      </a: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>
                          <a:latin typeface="Times New Roman"/>
                          <a:ea typeface="Times New Roman"/>
                          <a:cs typeface="Traditional Arabic"/>
                        </a:rPr>
                        <a:t>10 </a:t>
                      </a: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>
                          <a:latin typeface="Times New Roman"/>
                          <a:ea typeface="Times New Roman"/>
                          <a:cs typeface="Traditional Arabic"/>
                        </a:rPr>
                        <a:t>11 </a:t>
                      </a: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>
                          <a:latin typeface="Times New Roman"/>
                          <a:ea typeface="Times New Roman"/>
                          <a:cs typeface="Traditional Arabic"/>
                        </a:rPr>
                        <a:t>12 </a:t>
                      </a: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0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>
                          <a:latin typeface="Times New Roman"/>
                          <a:ea typeface="Times New Roman"/>
                          <a:cs typeface="Traditional Arabic"/>
                        </a:rPr>
                        <a:t>13 </a:t>
                      </a: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271">
                <a:tc>
                  <a:txBody>
                    <a:bodyPr/>
                    <a:lstStyle/>
                    <a:p>
                      <a:pPr algn="justLow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DZ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التلميذ</a:t>
                      </a:r>
                      <a:r>
                        <a:rPr lang="fr-FR" sz="1800" b="1" dirty="0">
                          <a:latin typeface="Times New Roman"/>
                          <a:ea typeface="Times New Roman"/>
                          <a:cs typeface="Traditional Arabic"/>
                        </a:rPr>
                        <a:t>14 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1800" b="1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fr-FR" sz="1800" b="1" dirty="0">
                        <a:latin typeface="Times New Roman"/>
                        <a:ea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357158" y="5072074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r" rtl="1">
              <a:lnSpc>
                <a:spcPct val="150000"/>
              </a:lnSpc>
            </a:pPr>
            <a:r>
              <a:rPr lang="ar-DZ" sz="2400" b="1" dirty="0" smtClean="0"/>
              <a:t>ت </a:t>
            </a:r>
            <a:r>
              <a:rPr lang="ar-DZ" sz="2400" b="1" dirty="0" err="1" smtClean="0"/>
              <a:t>أ</a:t>
            </a:r>
            <a:r>
              <a:rPr lang="ar-DZ" sz="2400" b="1" dirty="0" smtClean="0"/>
              <a:t> ق : تحكم أقصى          </a:t>
            </a:r>
            <a:r>
              <a:rPr lang="ar-DZ" sz="2400" b="1" dirty="0" err="1" smtClean="0"/>
              <a:t>ت</a:t>
            </a:r>
            <a:r>
              <a:rPr lang="ar-DZ" sz="2400" b="1" dirty="0" smtClean="0"/>
              <a:t> ج : تحكم جزئي         </a:t>
            </a:r>
            <a:r>
              <a:rPr lang="ar-DZ" sz="2400" b="1" dirty="0" err="1" smtClean="0"/>
              <a:t>م</a:t>
            </a:r>
            <a:r>
              <a:rPr lang="ar-DZ" sz="2400" b="1" dirty="0" smtClean="0"/>
              <a:t> ج : معيار الجودة</a:t>
            </a:r>
          </a:p>
          <a:p>
            <a:pPr marL="514350" indent="-514350" algn="r" rtl="1">
              <a:lnSpc>
                <a:spcPct val="150000"/>
              </a:lnSpc>
            </a:pPr>
            <a:r>
              <a:rPr lang="ar-DZ" sz="2400" b="1" dirty="0" smtClean="0"/>
              <a:t>ت </a:t>
            </a:r>
            <a:r>
              <a:rPr lang="ar-DZ" sz="2400" b="1" dirty="0" err="1" smtClean="0"/>
              <a:t>أ</a:t>
            </a:r>
            <a:r>
              <a:rPr lang="ar-DZ" sz="2400" b="1" dirty="0" smtClean="0"/>
              <a:t> د : تحكم أدنى            </a:t>
            </a:r>
            <a:r>
              <a:rPr lang="ar-DZ" sz="2400" b="1" dirty="0" err="1" smtClean="0"/>
              <a:t>إ</a:t>
            </a:r>
            <a:r>
              <a:rPr lang="ar-DZ" sz="2400" b="1" dirty="0" smtClean="0"/>
              <a:t> د : انعدام التحكم          </a:t>
            </a:r>
            <a:r>
              <a:rPr lang="ar-DZ" sz="2400" b="1" dirty="0" err="1" smtClean="0"/>
              <a:t>م</a:t>
            </a:r>
            <a:r>
              <a:rPr lang="ar-DZ" sz="2400" b="1" dirty="0" smtClean="0"/>
              <a:t> غ </a:t>
            </a:r>
            <a:r>
              <a:rPr lang="ar-DZ" sz="2400" b="1" dirty="0" err="1" smtClean="0"/>
              <a:t>م</a:t>
            </a:r>
            <a:r>
              <a:rPr lang="ar-DZ" sz="2400" b="1" dirty="0" smtClean="0"/>
              <a:t> : </a:t>
            </a:r>
            <a:r>
              <a:rPr lang="ar-DZ" sz="2400" b="1" dirty="0" err="1" smtClean="0"/>
              <a:t>م</a:t>
            </a:r>
            <a:r>
              <a:rPr lang="ar-DZ" sz="2400" b="1" dirty="0" smtClean="0"/>
              <a:t>عيار غير مكتسب</a:t>
            </a:r>
            <a:endParaRPr lang="fr-FR" sz="2400" dirty="0" smtClean="0"/>
          </a:p>
        </p:txBody>
      </p:sp>
      <p:sp>
        <p:nvSpPr>
          <p:cNvPr id="7" name="ZoneTexte 6"/>
          <p:cNvSpPr txBox="1"/>
          <p:nvPr/>
        </p:nvSpPr>
        <p:spPr>
          <a:xfrm>
            <a:off x="357158" y="621508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/>
              <a:t>ع.عبد الحميد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15106"/>
          </a:xfrm>
        </p:spPr>
        <p:txBody>
          <a:bodyPr/>
          <a:lstStyle/>
          <a:p>
            <a:pPr algn="r">
              <a:buNone/>
            </a:pPr>
            <a:r>
              <a:rPr lang="ar-DZ" dirty="0" smtClean="0"/>
              <a:t>  </a:t>
            </a:r>
          </a:p>
          <a:p>
            <a:pPr algn="r">
              <a:buNone/>
            </a:pPr>
            <a:r>
              <a:rPr lang="ar-DZ" dirty="0" smtClean="0">
                <a:solidFill>
                  <a:srgbClr val="FF0000"/>
                </a:solidFill>
              </a:rPr>
              <a:t>النشاط: </a:t>
            </a:r>
            <a:r>
              <a:rPr lang="ar-DZ" dirty="0" smtClean="0"/>
              <a:t>1- ب </a:t>
            </a:r>
          </a:p>
          <a:p>
            <a:pPr algn="r">
              <a:buNone/>
            </a:pPr>
            <a:r>
              <a:rPr lang="ar-DZ" dirty="0" smtClean="0">
                <a:solidFill>
                  <a:srgbClr val="FF0000"/>
                </a:solidFill>
              </a:rPr>
              <a:t>التعليمة: </a:t>
            </a:r>
            <a:r>
              <a:rPr lang="ar-DZ" dirty="0" smtClean="0"/>
              <a:t>حدد المعيار الذي سيقوم عليه العلاج بالنسبة إلى كل فوج.</a:t>
            </a:r>
            <a:r>
              <a:rPr lang="ar-DZ" dirty="0" smtClean="0">
                <a:solidFill>
                  <a:srgbClr val="FF0000"/>
                </a:solidFill>
              </a:rPr>
              <a:t>  </a:t>
            </a: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14281" y="2268852"/>
          <a:ext cx="8715438" cy="168116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78860"/>
                <a:gridCol w="2485264"/>
                <a:gridCol w="1872454"/>
                <a:gridCol w="2178860"/>
              </a:tblGrid>
              <a:tr h="1017272">
                <a:tc>
                  <a:txBody>
                    <a:bodyPr/>
                    <a:lstStyle/>
                    <a:p>
                      <a:pPr algn="r"/>
                      <a:r>
                        <a:rPr lang="ar-DZ" sz="2800" dirty="0" smtClean="0"/>
                        <a:t>الانسجام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dirty="0" smtClean="0"/>
                        <a:t>الاستعمال السليم لأدوات المادة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/>
                        <a:t>الوجاهة</a:t>
                      </a:r>
                      <a:endParaRPr lang="fr-F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dirty="0" smtClean="0"/>
                        <a:t>التلاميذ المعنيون</a:t>
                      </a:r>
                      <a:endParaRPr lang="fr-FR" sz="2800" dirty="0"/>
                    </a:p>
                  </a:txBody>
                  <a:tcPr/>
                </a:tc>
              </a:tr>
              <a:tr h="663895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dirty="0" smtClean="0"/>
                        <a:t>التلميذ رقم: </a:t>
                      </a:r>
                      <a:endParaRPr lang="fr-FR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357158" y="621508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/>
              <a:t>ع.عبد الحميد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0"/>
            <a:ext cx="9144000" cy="6597650"/>
          </a:xfrm>
        </p:spPr>
        <p:txBody>
          <a:bodyPr>
            <a:normAutofit lnSpcReduction="10000"/>
          </a:bodyPr>
          <a:lstStyle/>
          <a:p>
            <a:pPr algn="r">
              <a:buFontTx/>
              <a:buNone/>
            </a:pPr>
            <a:r>
              <a:rPr lang="ar-DZ" sz="2900" b="1" dirty="0" smtClean="0">
                <a:cs typeface="Monotype Koufi" pitchFamily="2" charset="-78"/>
              </a:rPr>
              <a:t>مثال (لوضعية</a:t>
            </a:r>
            <a:r>
              <a:rPr lang="en-US" sz="2900" b="1" dirty="0" smtClean="0">
                <a:latin typeface="Arabic Typesetting" pitchFamily="66" charset="-78"/>
                <a:cs typeface="Monotype Koufi" pitchFamily="2" charset="-78"/>
              </a:rPr>
              <a:t>»</a:t>
            </a:r>
            <a:r>
              <a:rPr lang="ar-DZ" sz="2900" b="1" dirty="0" smtClean="0">
                <a:cs typeface="Monotype Koufi" pitchFamily="2" charset="-78"/>
              </a:rPr>
              <a:t> </a:t>
            </a:r>
            <a:r>
              <a:rPr lang="en-US" sz="2900" b="1" dirty="0" smtClean="0">
                <a:latin typeface="Arabic Typesetting" pitchFamily="66" charset="-78"/>
                <a:cs typeface="Monotype Koufi" pitchFamily="2" charset="-78"/>
              </a:rPr>
              <a:t>«</a:t>
            </a:r>
            <a:r>
              <a:rPr lang="ar-DZ" sz="2900" b="1" dirty="0" smtClean="0">
                <a:cs typeface="Monotype Koufi" pitchFamily="2" charset="-78"/>
              </a:rPr>
              <a:t>)</a:t>
            </a:r>
          </a:p>
          <a:p>
            <a:pPr algn="r">
              <a:buFontTx/>
              <a:buNone/>
            </a:pPr>
            <a:endParaRPr lang="ar-DZ" sz="2900" b="1" dirty="0" smtClean="0">
              <a:cs typeface="Monotype Koufi" pitchFamily="2" charset="-78"/>
            </a:endParaRPr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endParaRPr lang="ar-DZ" sz="2100" dirty="0" smtClean="0"/>
          </a:p>
          <a:p>
            <a:pPr algn="r">
              <a:buFontTx/>
              <a:buNone/>
            </a:pPr>
            <a:r>
              <a:rPr lang="ar-DZ" sz="2500" b="1" dirty="0" smtClean="0"/>
              <a:t>نرى بأنه يمكن ، انطلاقا من هذا الجدول ، تكوين ثلاثة أفواج : </a:t>
            </a:r>
          </a:p>
          <a:p>
            <a:pPr algn="r">
              <a:buClr>
                <a:srgbClr val="66CCFF"/>
              </a:buClr>
              <a:buSzPct val="105000"/>
              <a:buFont typeface="Wingdings" pitchFamily="2" charset="2"/>
              <a:buBlip>
                <a:blip r:embed="rId2"/>
              </a:buBlip>
            </a:pPr>
            <a:r>
              <a:rPr lang="ar-DZ" sz="2500" b="1" dirty="0" smtClean="0"/>
              <a:t> الفوج الأول مع التلاميذ</a:t>
            </a:r>
            <a:r>
              <a:rPr lang="ar-SA" sz="2500" b="1" dirty="0" smtClean="0"/>
              <a:t>1</a:t>
            </a:r>
            <a:r>
              <a:rPr lang="ar-DZ" sz="2500" b="1" dirty="0" smtClean="0"/>
              <a:t>و</a:t>
            </a:r>
            <a:r>
              <a:rPr lang="ar-SA" sz="2500" b="1" dirty="0" smtClean="0"/>
              <a:t>3و6وا</a:t>
            </a:r>
            <a:r>
              <a:rPr lang="ar-DZ" sz="2500" b="1" dirty="0" smtClean="0"/>
              <a:t>لعمل على الم</a:t>
            </a:r>
            <a:r>
              <a:rPr lang="ar-SA" sz="2500" b="1" dirty="0" smtClean="0"/>
              <a:t>عيار</a:t>
            </a:r>
            <a:r>
              <a:rPr lang="ar-DZ" sz="2500" b="1" dirty="0" smtClean="0"/>
              <a:t> 1. </a:t>
            </a:r>
          </a:p>
          <a:p>
            <a:pPr algn="r">
              <a:buClr>
                <a:srgbClr val="66CCFF"/>
              </a:buClr>
              <a:buSzPct val="105000"/>
              <a:buFont typeface="Wingdings" pitchFamily="2" charset="2"/>
              <a:buBlip>
                <a:blip r:embed="rId2"/>
              </a:buBlip>
            </a:pPr>
            <a:r>
              <a:rPr lang="ar-DZ" sz="2500" b="1" dirty="0" smtClean="0"/>
              <a:t>  الفوج الثاني مع التلاميذ </a:t>
            </a:r>
            <a:r>
              <a:rPr lang="ar-SA" sz="2500" b="1" dirty="0" smtClean="0"/>
              <a:t>5و9و10</a:t>
            </a:r>
            <a:r>
              <a:rPr lang="ar-DZ" sz="2500" b="1" dirty="0" smtClean="0"/>
              <a:t>للعمل على الم</a:t>
            </a:r>
            <a:r>
              <a:rPr lang="ar-SA" sz="2500" b="1" dirty="0" smtClean="0"/>
              <a:t>عيار</a:t>
            </a:r>
            <a:r>
              <a:rPr lang="ar-DZ" sz="2500" b="1" dirty="0" smtClean="0"/>
              <a:t> 2. </a:t>
            </a:r>
          </a:p>
          <a:p>
            <a:pPr>
              <a:buClr>
                <a:srgbClr val="66CCFF"/>
              </a:buClr>
              <a:buSzPct val="105000"/>
              <a:buFont typeface="Wingdings" pitchFamily="2" charset="2"/>
              <a:buChar char=""/>
            </a:pPr>
            <a:r>
              <a:rPr lang="ar-DZ" sz="2500" b="1" dirty="0" smtClean="0"/>
              <a:t>  الفوج الثالث مع التلاميذ</a:t>
            </a:r>
            <a:r>
              <a:rPr lang="ar-SA" sz="2500" b="1" dirty="0" smtClean="0"/>
              <a:t>7</a:t>
            </a:r>
            <a:r>
              <a:rPr lang="ar-DZ" sz="2500" b="1" dirty="0" smtClean="0"/>
              <a:t>و</a:t>
            </a:r>
            <a:r>
              <a:rPr lang="ar-SA" sz="2500" b="1" dirty="0" smtClean="0"/>
              <a:t>8</a:t>
            </a:r>
            <a:r>
              <a:rPr lang="en-US" sz="2500" b="1" dirty="0" smtClean="0">
                <a:cs typeface="Arial" pitchFamily="34" charset="0"/>
              </a:rPr>
              <a:t> </a:t>
            </a:r>
            <a:r>
              <a:rPr lang="ar-DZ" sz="2500" b="1" dirty="0" smtClean="0"/>
              <a:t>للعمل على الم</a:t>
            </a:r>
            <a:r>
              <a:rPr lang="ar-SA" sz="2500" b="1" dirty="0" smtClean="0"/>
              <a:t>ع</a:t>
            </a:r>
            <a:r>
              <a:rPr lang="ar-DZ" sz="2500" b="1" dirty="0" smtClean="0"/>
              <a:t>يا</a:t>
            </a:r>
            <a:r>
              <a:rPr lang="ar-SA" sz="2500" b="1" dirty="0" smtClean="0"/>
              <a:t>ر</a:t>
            </a:r>
            <a:r>
              <a:rPr lang="ar-DZ" sz="2500" b="1" dirty="0" smtClean="0"/>
              <a:t> 3. </a:t>
            </a:r>
          </a:p>
        </p:txBody>
      </p:sp>
      <p:graphicFrame>
        <p:nvGraphicFramePr>
          <p:cNvPr id="34959" name="Group 143"/>
          <p:cNvGraphicFramePr>
            <a:graphicFrameLocks noGrp="1"/>
          </p:cNvGraphicFramePr>
          <p:nvPr>
            <p:ph sz="half" idx="2"/>
          </p:nvPr>
        </p:nvGraphicFramePr>
        <p:xfrm>
          <a:off x="428596" y="500042"/>
          <a:ext cx="8351840" cy="3798889"/>
        </p:xfrm>
        <a:graphic>
          <a:graphicData uri="http://schemas.openxmlformats.org/drawingml/2006/table">
            <a:tbl>
              <a:tblPr/>
              <a:tblGrid>
                <a:gridCol w="934984"/>
                <a:gridCol w="1115239"/>
                <a:gridCol w="956967"/>
                <a:gridCol w="1238341"/>
                <a:gridCol w="1009724"/>
                <a:gridCol w="936449"/>
                <a:gridCol w="937915"/>
                <a:gridCol w="1222221"/>
              </a:tblGrid>
              <a:tr h="800100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م3 (3على)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م2 (3على)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م1 (3على)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م3 (3على)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م2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(3على)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م1</a:t>
                      </a:r>
                    </a:p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(3على)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1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التلميذ6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1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التلميذ1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0</a:t>
                      </a:r>
                      <a:endParaRPr kumimoji="0" lang="fr-FR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التلميذ7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التلميذ2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1</a:t>
                      </a:r>
                      <a:endParaRPr kumimoji="0" lang="fr-FR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التلميذ8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0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التلميذ3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5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0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2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التلميذ9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2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التلميذ4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1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التلميذ10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0</a:t>
                      </a:r>
                      <a:endParaRPr kumimoji="0" lang="fr-FR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SA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3</a:t>
                      </a:r>
                      <a:endParaRPr kumimoji="0" lang="fr-FR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ar-DZ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التلميذ5</a:t>
                      </a:r>
                      <a:endParaRPr kumimoji="0" lang="fr-FR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marL="88398" marR="88398" marT="47880" marB="478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894763" cy="6192838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80000"/>
              </a:lnSpc>
              <a:buFontTx/>
              <a:buNone/>
            </a:pPr>
            <a:r>
              <a:rPr lang="ar-DZ" sz="3500" b="1" dirty="0" smtClean="0">
                <a:solidFill>
                  <a:srgbClr val="FF0000"/>
                </a:solidFill>
                <a:cs typeface="Andalus" pitchFamily="2" charset="-78"/>
              </a:rPr>
              <a:t>ماذا نقترح من نشاطات علاجية لكل فوج من هذه الأفواج </a:t>
            </a:r>
            <a:r>
              <a:rPr lang="ar-DZ" sz="3500" b="1" dirty="0" smtClean="0">
                <a:solidFill>
                  <a:schemeClr val="hlink"/>
                </a:solidFill>
                <a:cs typeface="Andalus" pitchFamily="2" charset="-78"/>
              </a:rPr>
              <a:t>؟</a:t>
            </a:r>
            <a:r>
              <a:rPr lang="ar-DZ" sz="3000" dirty="0" smtClean="0"/>
              <a:t> </a:t>
            </a:r>
          </a:p>
          <a:p>
            <a:pPr algn="r">
              <a:lnSpc>
                <a:spcPct val="80000"/>
              </a:lnSpc>
            </a:pPr>
            <a:r>
              <a:rPr lang="ar-DZ" sz="3000" dirty="0" smtClean="0"/>
              <a:t> </a:t>
            </a:r>
            <a:r>
              <a:rPr lang="ar-DZ" sz="3000" b="1" dirty="0" smtClean="0"/>
              <a:t>يمكن أن نقترح على الفوج الأول العمل على الربط بين التعليمة </a:t>
            </a:r>
            <a:r>
              <a:rPr lang="ar-DZ" sz="3000" b="1" dirty="0" err="1" smtClean="0"/>
              <a:t>و</a:t>
            </a:r>
            <a:r>
              <a:rPr lang="ar-DZ" sz="3000" b="1" dirty="0" smtClean="0"/>
              <a:t> السند : إعادة صياغة التعليمة ، تعليم المقاطع المعنية في السند ....</a:t>
            </a:r>
            <a:r>
              <a:rPr lang="ar-DZ" sz="3000" b="1" dirty="0" err="1" smtClean="0"/>
              <a:t>إلخ</a:t>
            </a:r>
            <a:r>
              <a:rPr lang="ar-DZ" sz="3000" b="1" dirty="0" smtClean="0"/>
              <a:t> </a:t>
            </a:r>
          </a:p>
          <a:p>
            <a:pPr algn="r">
              <a:lnSpc>
                <a:spcPct val="80000"/>
              </a:lnSpc>
            </a:pPr>
            <a:r>
              <a:rPr lang="ar-DZ" sz="3000" b="1" dirty="0" smtClean="0">
                <a:solidFill>
                  <a:srgbClr val="FF9900"/>
                </a:solidFill>
              </a:rPr>
              <a:t>يمكن أن نقترح على الثاني تمارين ، كإعادة ترتيب فقرة انطلاقا من جمل مبعثرة أو إضافة كلمات الربط بين جمل في فقرة .</a:t>
            </a:r>
          </a:p>
          <a:p>
            <a:pPr algn="r">
              <a:lnSpc>
                <a:spcPct val="80000"/>
              </a:lnSpc>
            </a:pPr>
            <a:r>
              <a:rPr lang="ar-DZ" sz="3000" dirty="0" smtClean="0"/>
              <a:t> </a:t>
            </a:r>
            <a:r>
              <a:rPr lang="ar-DZ" sz="3000" b="1" dirty="0" smtClean="0">
                <a:solidFill>
                  <a:srgbClr val="CC9900"/>
                </a:solidFill>
              </a:rPr>
              <a:t>يمكن أن نرى بالنسبة للفوج الثالث، إذا كان الفعل الماضي </a:t>
            </a:r>
            <a:r>
              <a:rPr lang="ar-DZ" sz="3000" b="1" dirty="0" err="1" smtClean="0">
                <a:solidFill>
                  <a:srgbClr val="CC9900"/>
                </a:solidFill>
              </a:rPr>
              <a:t>و</a:t>
            </a:r>
            <a:r>
              <a:rPr lang="ar-DZ" sz="3000" b="1" dirty="0" smtClean="0">
                <a:solidFill>
                  <a:srgbClr val="CC9900"/>
                </a:solidFill>
              </a:rPr>
              <a:t> فعل الأمر يطرحان أكثر المشاكل ، </a:t>
            </a:r>
            <a:r>
              <a:rPr lang="ar-DZ" sz="3000" b="1" dirty="0" err="1" smtClean="0">
                <a:solidFill>
                  <a:srgbClr val="CC9900"/>
                </a:solidFill>
              </a:rPr>
              <a:t>و</a:t>
            </a:r>
            <a:r>
              <a:rPr lang="ar-DZ" sz="3000" b="1" dirty="0" smtClean="0">
                <a:solidFill>
                  <a:srgbClr val="CC9900"/>
                </a:solidFill>
              </a:rPr>
              <a:t> من ثمة اقتراح تمارين إضافية .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ar-DZ" sz="3900" b="1" dirty="0" smtClean="0">
                <a:solidFill>
                  <a:srgbClr val="FF0000"/>
                </a:solidFill>
                <a:cs typeface="Andalus" pitchFamily="2" charset="-78"/>
              </a:rPr>
              <a:t>هل من الواجب معالجة كل الصعوبات </a:t>
            </a:r>
            <a:r>
              <a:rPr lang="ar-DZ" sz="4800" b="1" dirty="0" smtClean="0">
                <a:solidFill>
                  <a:schemeClr val="hlink"/>
                </a:solidFill>
                <a:cs typeface="Andalus" pitchFamily="2" charset="-78"/>
              </a:rPr>
              <a:t>؟</a:t>
            </a:r>
            <a:r>
              <a:rPr lang="ar-DZ" sz="3900" b="1" dirty="0" smtClean="0">
                <a:cs typeface="Andalus" pitchFamily="2" charset="-78"/>
              </a:rPr>
              <a:t>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ar-DZ" sz="3000" b="1" dirty="0" smtClean="0">
                <a:solidFill>
                  <a:srgbClr val="66FFFF"/>
                </a:solidFill>
              </a:rPr>
              <a:t>   </a:t>
            </a:r>
            <a:r>
              <a:rPr lang="ar-DZ" sz="3000" b="1" dirty="0" smtClean="0"/>
              <a:t>ينبغي ألا نعالج كل صعوبات التلاميذ ، فهذا طويل جدا </a:t>
            </a:r>
            <a:r>
              <a:rPr lang="ar-DZ" sz="3000" b="1" dirty="0" err="1" smtClean="0"/>
              <a:t>و</a:t>
            </a:r>
            <a:r>
              <a:rPr lang="ar-DZ" sz="3000" b="1" dirty="0" smtClean="0"/>
              <a:t> ثقيل على المعلم . لذا نكتفي بتحديد صعوبة واحدة أو صعوبتين متكررتين </a:t>
            </a:r>
            <a:r>
              <a:rPr lang="ar-DZ" sz="3000" b="1" dirty="0" err="1" smtClean="0"/>
              <a:t>و</a:t>
            </a:r>
            <a:r>
              <a:rPr lang="ar-DZ" sz="3000" b="1" dirty="0" smtClean="0"/>
              <a:t> هامتين عند تلاميذ القسم ، فنركز المعالجة على هذه الصعوبات بالذات 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ar-DZ" sz="3900" b="1" dirty="0" smtClean="0">
                <a:solidFill>
                  <a:srgbClr val="66FFFF"/>
                </a:solidFill>
              </a:rPr>
              <a:t>   </a:t>
            </a:r>
            <a:endParaRPr lang="fr-FR" sz="4300" b="1" dirty="0" smtClean="0">
              <a:solidFill>
                <a:srgbClr val="CCFF66"/>
              </a:solidFill>
              <a:latin typeface="Arabic Typesetting" pitchFamily="66" charset="-78"/>
              <a:cs typeface="Arabic Typesetting" pitchFamily="66" charset="-78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fr-FR" sz="4300" b="1" dirty="0" smtClean="0">
              <a:solidFill>
                <a:srgbClr val="CCFF66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3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3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6600"/>
                            </p:stCondLst>
                            <p:childTnLst>
                              <p:par>
                                <p:cTn id="4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2800"/>
                            </p:stCondLst>
                            <p:childTnLst>
                              <p:par>
                                <p:cTn id="5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713" cy="1143000"/>
          </a:xfrm>
        </p:spPr>
        <p:txBody>
          <a:bodyPr/>
          <a:lstStyle/>
          <a:p>
            <a:r>
              <a:rPr lang="ar-SA" sz="4000" dirty="0" smtClean="0">
                <a:solidFill>
                  <a:schemeClr val="accent2"/>
                </a:solidFill>
              </a:rPr>
              <a:t>أحدد حاجة تلميذي إلى المعالجة </a:t>
            </a:r>
            <a:r>
              <a:rPr lang="ar-SA" sz="4000" dirty="0" err="1" smtClean="0">
                <a:solidFill>
                  <a:schemeClr val="accent2"/>
                </a:solidFill>
              </a:rPr>
              <a:t>البيداغوجية</a:t>
            </a:r>
            <a:r>
              <a:rPr lang="ar-SA" sz="4000" dirty="0" smtClean="0">
                <a:solidFill>
                  <a:schemeClr val="accent2"/>
                </a:solidFill>
              </a:rPr>
              <a:t> :</a:t>
            </a:r>
            <a:endParaRPr lang="en-US" sz="4000" dirty="0" smtClean="0">
              <a:solidFill>
                <a:schemeClr val="accent2"/>
              </a:solidFill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>
          <a:xfrm>
            <a:off x="0" y="1268413"/>
            <a:ext cx="9144000" cy="5329237"/>
          </a:xfrm>
        </p:spPr>
        <p:txBody>
          <a:bodyPr/>
          <a:lstStyle/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hlink"/>
                </a:solidFill>
              </a:rPr>
              <a:t>01</a:t>
            </a:r>
            <a:r>
              <a:rPr lang="ar-SA" sz="2800" b="1" dirty="0" smtClean="0">
                <a:solidFill>
                  <a:srgbClr val="99FF33"/>
                </a:solidFill>
              </a:rPr>
              <a:t> </a:t>
            </a:r>
            <a:r>
              <a:rPr lang="ar-SA" sz="2800" b="1" dirty="0" smtClean="0">
                <a:solidFill>
                  <a:schemeClr val="hlink"/>
                </a:solidFill>
              </a:rPr>
              <a:t>ــ أختار له وضعية إدماج مناسبة .</a:t>
            </a:r>
          </a:p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hlink"/>
                </a:solidFill>
              </a:rPr>
              <a:t>02 ــ أبني لها شبكة تقويم : </a:t>
            </a:r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ar-SA" sz="2800" b="1" dirty="0" smtClean="0">
                <a:solidFill>
                  <a:schemeClr val="hlink"/>
                </a:solidFill>
              </a:rPr>
              <a:t>           ــ أحدد لها معايير الحد الأدنى.</a:t>
            </a:r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ar-SA" sz="2800" b="1" dirty="0" smtClean="0">
                <a:solidFill>
                  <a:schemeClr val="hlink"/>
                </a:solidFill>
              </a:rPr>
              <a:t>           ــ أصوغ مؤشرات تعكس مدى التحكم في كل معيار.</a:t>
            </a:r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ar-SA" sz="2800" b="1" dirty="0" smtClean="0">
                <a:solidFill>
                  <a:schemeClr val="hlink"/>
                </a:solidFill>
              </a:rPr>
              <a:t>           ــ أحدد مقياس كل معيار من خلال مؤشراته .</a:t>
            </a:r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ar-SA" sz="2800" b="1" dirty="0" smtClean="0">
                <a:solidFill>
                  <a:schemeClr val="hlink"/>
                </a:solidFill>
              </a:rPr>
              <a:t>           ــ أعتمد على مقياس 2/3 كدليل على التحكم في كل معيار.</a:t>
            </a:r>
          </a:p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hlink"/>
                </a:solidFill>
              </a:rPr>
              <a:t>03 ــ أطلب منه إنجازها .</a:t>
            </a:r>
          </a:p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hlink"/>
                </a:solidFill>
              </a:rPr>
              <a:t>04 ــ أصححها باعتماد شبكة التقويم المعدّة مسبقا .</a:t>
            </a:r>
          </a:p>
          <a:p>
            <a:pPr algn="r">
              <a:lnSpc>
                <a:spcPct val="90000"/>
              </a:lnSpc>
            </a:pPr>
            <a:r>
              <a:rPr lang="ar-SA" sz="2800" b="1" dirty="0" smtClean="0">
                <a:solidFill>
                  <a:schemeClr val="hlink"/>
                </a:solidFill>
              </a:rPr>
              <a:t>05 ــ بناء على نتائج التقويم أصنف تلاميذي حسب مواردهم غير المتحكم</a:t>
            </a:r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ar-SA" sz="2800" b="1" dirty="0" smtClean="0">
                <a:solidFill>
                  <a:schemeClr val="hlink"/>
                </a:solidFill>
              </a:rPr>
              <a:t>           فيها وأحدّد بدقة حاجتهم للمعالجة </a:t>
            </a:r>
            <a:r>
              <a:rPr lang="ar-SA" sz="2800" b="1" dirty="0" err="1" smtClean="0">
                <a:solidFill>
                  <a:schemeClr val="hlink"/>
                </a:solidFill>
              </a:rPr>
              <a:t>البيداغوجية</a:t>
            </a:r>
            <a:r>
              <a:rPr lang="ar-SA" sz="2800" b="1" dirty="0" smtClean="0">
                <a:solidFill>
                  <a:schemeClr val="hlink"/>
                </a:solidFill>
              </a:rPr>
              <a:t> خلال الأسبوع .</a:t>
            </a:r>
            <a:r>
              <a:rPr lang="ar-SA" sz="2400" dirty="0" smtClean="0">
                <a:solidFill>
                  <a:schemeClr val="hlink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chemeClr val="hlink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r">
              <a:buNone/>
            </a:pPr>
            <a:r>
              <a:rPr lang="ar-DZ" dirty="0" smtClean="0"/>
              <a:t>  </a:t>
            </a:r>
          </a:p>
          <a:p>
            <a:pPr algn="r">
              <a:buNone/>
            </a:pPr>
            <a:r>
              <a:rPr lang="ar-DZ" sz="4400" b="1" dirty="0" smtClean="0">
                <a:solidFill>
                  <a:srgbClr val="FF0000"/>
                </a:solidFill>
              </a:rPr>
              <a:t> </a:t>
            </a:r>
            <a:endParaRPr lang="ar-DZ" sz="4400" b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ar-DZ" sz="4400" b="1" dirty="0" smtClean="0"/>
              <a:t>1- </a:t>
            </a:r>
            <a:r>
              <a:rPr lang="ar-DZ" sz="4400" b="1" dirty="0" smtClean="0">
                <a:solidFill>
                  <a:srgbClr val="0070C0"/>
                </a:solidFill>
              </a:rPr>
              <a:t>المعايير وأنواعها</a:t>
            </a:r>
            <a:r>
              <a:rPr lang="ar-DZ" sz="4400" b="1" dirty="0" smtClean="0">
                <a:solidFill>
                  <a:srgbClr val="0070C0"/>
                </a:solidFill>
              </a:rPr>
              <a:t>:</a:t>
            </a:r>
            <a:endParaRPr lang="fr-FR" sz="4400" b="1" dirty="0" smtClean="0">
              <a:solidFill>
                <a:srgbClr val="0070C0"/>
              </a:solidFill>
            </a:endParaRPr>
          </a:p>
          <a:p>
            <a:pPr algn="r">
              <a:buNone/>
            </a:pPr>
            <a:r>
              <a:rPr lang="fr-FR" sz="4400" b="1" dirty="0" smtClean="0">
                <a:solidFill>
                  <a:srgbClr val="0070C0"/>
                </a:solidFill>
              </a:rPr>
              <a:t>     </a:t>
            </a:r>
            <a:r>
              <a:rPr lang="ar-DZ" sz="4400" b="1" dirty="0" smtClean="0">
                <a:solidFill>
                  <a:srgbClr val="0070C0"/>
                </a:solidFill>
              </a:rPr>
              <a:t> </a:t>
            </a:r>
            <a:r>
              <a:rPr lang="fr-FR" sz="4400" b="1" dirty="0" smtClean="0">
                <a:solidFill>
                  <a:srgbClr val="0070C0"/>
                </a:solidFill>
              </a:rPr>
              <a:t>  </a:t>
            </a:r>
            <a:r>
              <a:rPr lang="ar-DZ" sz="4400" b="1" dirty="0" smtClean="0"/>
              <a:t>( </a:t>
            </a:r>
            <a:r>
              <a:rPr lang="ar-DZ" b="1" dirty="0" smtClean="0">
                <a:solidFill>
                  <a:srgbClr val="FF0000"/>
                </a:solidFill>
              </a:rPr>
              <a:t>1- </a:t>
            </a:r>
            <a:r>
              <a:rPr lang="ar-DZ" b="1" dirty="0" smtClean="0">
                <a:solidFill>
                  <a:srgbClr val="0070C0"/>
                </a:solidFill>
              </a:rPr>
              <a:t>معايير الحد الأدنى. </a:t>
            </a:r>
            <a:r>
              <a:rPr lang="ar-DZ" b="1" dirty="0" smtClean="0">
                <a:solidFill>
                  <a:srgbClr val="FF0000"/>
                </a:solidFill>
              </a:rPr>
              <a:t>2- </a:t>
            </a:r>
            <a:r>
              <a:rPr lang="ar-DZ" b="1" dirty="0" smtClean="0">
                <a:solidFill>
                  <a:srgbClr val="0070C0"/>
                </a:solidFill>
              </a:rPr>
              <a:t>معايير</a:t>
            </a:r>
            <a:r>
              <a:rPr lang="ar-DZ" b="1" dirty="0" smtClean="0">
                <a:solidFill>
                  <a:srgbClr val="FF0000"/>
                </a:solidFill>
              </a:rPr>
              <a:t>  </a:t>
            </a:r>
            <a:r>
              <a:rPr lang="ar-DZ" b="1" dirty="0" smtClean="0">
                <a:solidFill>
                  <a:srgbClr val="0070C0"/>
                </a:solidFill>
              </a:rPr>
              <a:t>الإتقان</a:t>
            </a:r>
            <a:r>
              <a:rPr lang="ar-DZ" b="1" dirty="0" smtClean="0">
                <a:solidFill>
                  <a:srgbClr val="FF0000"/>
                </a:solidFill>
              </a:rPr>
              <a:t> </a:t>
            </a:r>
            <a:r>
              <a:rPr lang="ar-DZ" sz="4400" b="1" dirty="0" smtClean="0"/>
              <a:t>). </a:t>
            </a:r>
          </a:p>
          <a:p>
            <a:pPr algn="r">
              <a:buNone/>
            </a:pPr>
            <a:r>
              <a:rPr lang="ar-DZ" sz="4400" b="1" dirty="0" smtClean="0"/>
              <a:t>2- </a:t>
            </a:r>
            <a:r>
              <a:rPr lang="ar-DZ" sz="4400" b="1" dirty="0" smtClean="0">
                <a:solidFill>
                  <a:srgbClr val="0070C0"/>
                </a:solidFill>
              </a:rPr>
              <a:t>المؤشرات. </a:t>
            </a:r>
          </a:p>
          <a:p>
            <a:pPr algn="r">
              <a:buNone/>
            </a:pPr>
            <a:r>
              <a:rPr lang="ar-DZ" sz="4400" b="1" dirty="0" smtClean="0"/>
              <a:t>3- </a:t>
            </a:r>
            <a:r>
              <a:rPr lang="ar-DZ" sz="4400" b="1" dirty="0" smtClean="0">
                <a:solidFill>
                  <a:srgbClr val="0070C0"/>
                </a:solidFill>
              </a:rPr>
              <a:t>بناء شبكة التقويم. </a:t>
            </a:r>
          </a:p>
          <a:p>
            <a:pPr algn="r">
              <a:buNone/>
            </a:pPr>
            <a:r>
              <a:rPr lang="ar-DZ" sz="4400" b="1" dirty="0" smtClean="0"/>
              <a:t>4- </a:t>
            </a:r>
            <a:r>
              <a:rPr lang="ar-DZ" sz="4400" b="1" dirty="0" smtClean="0">
                <a:solidFill>
                  <a:srgbClr val="0070C0"/>
                </a:solidFill>
              </a:rPr>
              <a:t>تطبيق. 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500174"/>
            <a:ext cx="8572560" cy="250033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ar-SA" sz="4000" b="1" dirty="0" smtClean="0"/>
              <a:t>-</a:t>
            </a:r>
            <a:r>
              <a:rPr lang="ar-DZ" sz="4000" b="1" dirty="0" smtClean="0"/>
              <a:t>6</a:t>
            </a:r>
            <a:r>
              <a:rPr lang="ar-SA" sz="4000" b="1" dirty="0" smtClean="0"/>
              <a:t>-</a:t>
            </a:r>
            <a:r>
              <a:rPr lang="ar-DZ" sz="4000" b="1" dirty="0" smtClean="0">
                <a:solidFill>
                  <a:srgbClr val="00B050"/>
                </a:solidFill>
              </a:rPr>
              <a:t> ماذا يقصد بالمعيار؟  </a:t>
            </a:r>
          </a:p>
          <a:p>
            <a:pPr algn="r">
              <a:buNone/>
            </a:pPr>
            <a:r>
              <a:rPr lang="ar-DZ" sz="4000" b="1" dirty="0" smtClean="0">
                <a:solidFill>
                  <a:srgbClr val="00B050"/>
                </a:solidFill>
              </a:rPr>
              <a:t>    </a:t>
            </a:r>
          </a:p>
          <a:p>
            <a:pPr algn="r">
              <a:buNone/>
            </a:pPr>
            <a:r>
              <a:rPr lang="ar-DZ" b="1" dirty="0" smtClean="0"/>
              <a:t>هو وجهة نظر نعتمدها لتقويم العمل المراد تقويمه ( هنا الكفاءة) وهو أيضا صفة منتظرة من هذا العمل. </a:t>
            </a:r>
            <a:endParaRPr lang="fr-FR" b="1" dirty="0"/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1928794" y="2571744"/>
            <a:ext cx="5429288" cy="178595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buNone/>
            </a:pPr>
            <a:r>
              <a:rPr lang="ar-DZ" sz="4000" b="1" dirty="0" smtClean="0">
                <a:cs typeface="Arabic Transparent" pitchFamily="2" charset="-78"/>
              </a:rPr>
              <a:t>خصـائصه</a:t>
            </a:r>
          </a:p>
          <a:p>
            <a:pPr algn="r" rtl="1">
              <a:buNone/>
            </a:pPr>
            <a:endParaRPr lang="ar-DZ" sz="3200" b="1" dirty="0" smtClean="0">
              <a:cs typeface="Arabic Transparent" pitchFamily="2" charset="-78"/>
            </a:endParaRPr>
          </a:p>
          <a:p>
            <a:pPr algn="ctr" rtl="1">
              <a:buNone/>
            </a:pPr>
            <a:r>
              <a:rPr lang="ar-DZ" sz="4000" b="1" dirty="0" smtClean="0">
                <a:cs typeface="Arabic Transparent" pitchFamily="2" charset="-78"/>
              </a:rPr>
              <a:t>أنـــواعه</a:t>
            </a:r>
          </a:p>
        </p:txBody>
      </p:sp>
      <p:sp>
        <p:nvSpPr>
          <p:cNvPr id="8" name="Ellipse 7"/>
          <p:cNvSpPr/>
          <p:nvPr/>
        </p:nvSpPr>
        <p:spPr>
          <a:xfrm>
            <a:off x="7000892" y="428604"/>
            <a:ext cx="1428760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>
                <a:solidFill>
                  <a:schemeClr val="tx1"/>
                </a:solidFill>
              </a:rPr>
              <a:t>وجيهة</a:t>
            </a:r>
          </a:p>
        </p:txBody>
      </p:sp>
      <p:cxnSp>
        <p:nvCxnSpPr>
          <p:cNvPr id="13" name="Connecteur droit avec flèche 12"/>
          <p:cNvCxnSpPr>
            <a:stCxn id="5" idx="7"/>
            <a:endCxn id="8" idx="4"/>
          </p:cNvCxnSpPr>
          <p:nvPr/>
        </p:nvCxnSpPr>
        <p:spPr>
          <a:xfrm rot="5400000" flipH="1" flipV="1">
            <a:off x="6579725" y="1697744"/>
            <a:ext cx="1118802" cy="11522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/>
          <p:cNvCxnSpPr>
            <a:stCxn id="5" idx="6"/>
            <a:endCxn id="5" idx="2"/>
          </p:cNvCxnSpPr>
          <p:nvPr/>
        </p:nvCxnSpPr>
        <p:spPr>
          <a:xfrm flipH="1">
            <a:off x="1928794" y="3464719"/>
            <a:ext cx="542928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endCxn id="25" idx="4"/>
          </p:cNvCxnSpPr>
          <p:nvPr/>
        </p:nvCxnSpPr>
        <p:spPr>
          <a:xfrm rot="5400000" flipH="1" flipV="1">
            <a:off x="5107785" y="2178835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Ellipse 24"/>
          <p:cNvSpPr/>
          <p:nvPr/>
        </p:nvSpPr>
        <p:spPr>
          <a:xfrm>
            <a:off x="4857752" y="428604"/>
            <a:ext cx="1428760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>
                <a:solidFill>
                  <a:schemeClr val="tx1"/>
                </a:solidFill>
              </a:rPr>
              <a:t>قليلة العدد</a:t>
            </a:r>
          </a:p>
        </p:txBody>
      </p:sp>
      <p:cxnSp>
        <p:nvCxnSpPr>
          <p:cNvPr id="32" name="Connecteur droit avec flèche 31"/>
          <p:cNvCxnSpPr>
            <a:endCxn id="33" idx="4"/>
          </p:cNvCxnSpPr>
          <p:nvPr/>
        </p:nvCxnSpPr>
        <p:spPr>
          <a:xfrm rot="5400000" flipH="1" flipV="1">
            <a:off x="3071802" y="221455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Ellipse 32"/>
          <p:cNvSpPr/>
          <p:nvPr/>
        </p:nvSpPr>
        <p:spPr>
          <a:xfrm>
            <a:off x="2786050" y="500042"/>
            <a:ext cx="1428760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>
                <a:solidFill>
                  <a:schemeClr val="tx1"/>
                </a:solidFill>
              </a:rPr>
              <a:t>مستقلة</a:t>
            </a:r>
          </a:p>
        </p:txBody>
      </p:sp>
      <p:cxnSp>
        <p:nvCxnSpPr>
          <p:cNvPr id="34" name="Connecteur droit avec flèche 33"/>
          <p:cNvCxnSpPr>
            <a:stCxn id="5" idx="1"/>
            <a:endCxn id="35" idx="4"/>
          </p:cNvCxnSpPr>
          <p:nvPr/>
        </p:nvCxnSpPr>
        <p:spPr>
          <a:xfrm rot="16200000" flipV="1">
            <a:off x="1552630" y="1662024"/>
            <a:ext cx="1047364" cy="12951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>
            <a:off x="714348" y="500042"/>
            <a:ext cx="1428760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>
                <a:solidFill>
                  <a:schemeClr val="tx1"/>
                </a:solidFill>
              </a:rPr>
              <a:t>متزنة</a:t>
            </a:r>
            <a:endParaRPr lang="fr-FR" sz="3200" dirty="0">
              <a:solidFill>
                <a:schemeClr val="tx1"/>
              </a:solidFill>
            </a:endParaRPr>
          </a:p>
        </p:txBody>
      </p:sp>
      <p:cxnSp>
        <p:nvCxnSpPr>
          <p:cNvPr id="70" name="Connecteur droit avec flèche 69"/>
          <p:cNvCxnSpPr>
            <a:stCxn id="5" idx="5"/>
            <a:endCxn id="73" idx="0"/>
          </p:cNvCxnSpPr>
          <p:nvPr/>
        </p:nvCxnSpPr>
        <p:spPr>
          <a:xfrm rot="5400000">
            <a:off x="6061800" y="4570893"/>
            <a:ext cx="975926" cy="264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Ellipse 72"/>
          <p:cNvSpPr/>
          <p:nvPr/>
        </p:nvSpPr>
        <p:spPr>
          <a:xfrm>
            <a:off x="5357818" y="5072074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chemeClr val="tx1"/>
                </a:solidFill>
              </a:rPr>
              <a:t>معــــايير الحد الأدنى</a:t>
            </a:r>
            <a:endParaRPr lang="fr-FR" sz="3200" dirty="0">
              <a:solidFill>
                <a:schemeClr val="tx1"/>
              </a:solidFill>
            </a:endParaRPr>
          </a:p>
        </p:txBody>
      </p:sp>
      <p:cxnSp>
        <p:nvCxnSpPr>
          <p:cNvPr id="76" name="Connecteur droit avec flèche 75"/>
          <p:cNvCxnSpPr>
            <a:stCxn id="5" idx="3"/>
            <a:endCxn id="80" idx="0"/>
          </p:cNvCxnSpPr>
          <p:nvPr/>
        </p:nvCxnSpPr>
        <p:spPr>
          <a:xfrm rot="5400000">
            <a:off x="2213431" y="4561610"/>
            <a:ext cx="975926" cy="450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0" name="Ellipse 79"/>
          <p:cNvSpPr/>
          <p:nvPr/>
        </p:nvSpPr>
        <p:spPr>
          <a:xfrm>
            <a:off x="1500166" y="5072074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chemeClr val="tx1"/>
                </a:solidFill>
              </a:rPr>
              <a:t>معــــايير الإتـقـان</a:t>
            </a:r>
            <a:endParaRPr lang="fr-FR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03 C 0.01146 0.00023 0.02275 -0.00324 0.03542 -0.00671 C 0.04896 -0.01387 0.05712 -0.01318 0.07483 -0.01641 C 0.09775 -0.0282 0.04896 -0.0557 0.0783 -0.06494 C 0.08351 -0.06633 0.08056 -0.15346 0.08594 -0.15485 C 0.09514 -0.15762 0.1342 -0.14375 0.1441 -0.1456 C 0.15643 -0.15207 0.17066 -0.04507 0.18611 -0.04923 C 0.18368 -0.03721 0.22153 0.03281 0.20382 0.04344 C 0.18907 0.05246 0.15625 0.05777 0.13872 0.06517 C 0.13542 0.06656 0.1125 0.07349 0.10851 0.07441 C 0.09445 0.07788 0.06493 0.07164 0.05035 0.07441 C 0.03959 0.07349 0.06441 0.02403 0.05625 0.0201 C 0.04844 0.01641 0.04948 0.0097 0.04931 0.00416 C 0.04775 -0.04438 0.04341 -0.03536 0.05851 -0.05894 C 0.06198 -0.06957 0.06736 -0.07974 0.07014 -0.0906 C 0.06407 -0.09822 0.0158 3.41345E-6 -2.5E-6 3.41345E-6 " pathEditMode="relative" rAng="0" ptsTypes="ffffffffffffffff">
                                      <p:cBhvr>
                                        <p:cTn id="1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5" grpId="0" animBg="1"/>
      <p:bldP spid="33" grpId="0" animBg="1"/>
      <p:bldP spid="35" grpId="0" animBg="1"/>
      <p:bldP spid="73" grpId="0" animBg="1"/>
      <p:bldP spid="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428604"/>
            <a:ext cx="8572560" cy="6000792"/>
          </a:xfrm>
        </p:spPr>
        <p:txBody>
          <a:bodyPr/>
          <a:lstStyle/>
          <a:p>
            <a:pPr algn="r" rtl="1">
              <a:buNone/>
            </a:pPr>
            <a:r>
              <a:rPr lang="ar-SA" sz="4000" b="1" dirty="0" smtClean="0"/>
              <a:t>-</a:t>
            </a:r>
            <a:r>
              <a:rPr lang="ar-DZ" sz="4000" b="1" dirty="0" smtClean="0"/>
              <a:t>7</a:t>
            </a:r>
            <a:r>
              <a:rPr lang="ar-SA" sz="4000" b="1" dirty="0" smtClean="0"/>
              <a:t>- </a:t>
            </a:r>
            <a:r>
              <a:rPr lang="ar-DZ" sz="4000" b="1" dirty="0" smtClean="0">
                <a:solidFill>
                  <a:srgbClr val="00B050"/>
                </a:solidFill>
              </a:rPr>
              <a:t>ما المقصود بالمؤشرات ؟   </a:t>
            </a:r>
          </a:p>
          <a:p>
            <a:pPr algn="r" rtl="1">
              <a:buNone/>
            </a:pPr>
            <a:r>
              <a:rPr lang="ar-DZ" b="1" dirty="0" smtClean="0">
                <a:solidFill>
                  <a:srgbClr val="FF0000"/>
                </a:solidFill>
              </a:rPr>
              <a:t>-</a:t>
            </a:r>
            <a:r>
              <a:rPr lang="ar-DZ" b="1" dirty="0" smtClean="0"/>
              <a:t> المؤشر عنصر ملموس</a:t>
            </a:r>
            <a:r>
              <a:rPr lang="ar-DZ" b="1" dirty="0" smtClean="0">
                <a:solidFill>
                  <a:srgbClr val="FF0000"/>
                </a:solidFill>
              </a:rPr>
              <a:t>،</a:t>
            </a:r>
            <a:r>
              <a:rPr lang="ar-DZ" b="1" dirty="0" smtClean="0"/>
              <a:t> قابل للملاحظة والقياس</a:t>
            </a:r>
            <a:r>
              <a:rPr lang="ar-DZ" b="1" dirty="0" smtClean="0">
                <a:solidFill>
                  <a:srgbClr val="FF0000"/>
                </a:solidFill>
              </a:rPr>
              <a:t>،</a:t>
            </a:r>
            <a:r>
              <a:rPr lang="ar-DZ" b="1" dirty="0" smtClean="0">
                <a:solidFill>
                  <a:srgbClr val="00B050"/>
                </a:solidFill>
              </a:rPr>
              <a:t> </a:t>
            </a:r>
            <a:r>
              <a:rPr lang="ar-DZ" b="1" dirty="0" smtClean="0"/>
              <a:t>وهو يوفر للمصحح بيانات عن درجة تحقق المعيار</a:t>
            </a:r>
            <a:r>
              <a:rPr lang="ar-DZ" b="1" dirty="0" smtClean="0">
                <a:solidFill>
                  <a:srgbClr val="FF0000"/>
                </a:solidFill>
              </a:rPr>
              <a:t>.</a:t>
            </a:r>
            <a:r>
              <a:rPr lang="ar-DZ" b="1" dirty="0" smtClean="0"/>
              <a:t> </a:t>
            </a:r>
            <a:endParaRPr lang="ar-DZ" b="1" dirty="0" smtClean="0">
              <a:solidFill>
                <a:srgbClr val="00B050"/>
              </a:solidFill>
            </a:endParaRPr>
          </a:p>
          <a:p>
            <a:pPr algn="r" rtl="1">
              <a:buNone/>
            </a:pPr>
            <a:r>
              <a:rPr lang="ar-DZ" b="1" dirty="0" smtClean="0">
                <a:solidFill>
                  <a:srgbClr val="FF0000"/>
                </a:solidFill>
              </a:rPr>
              <a:t>-</a:t>
            </a:r>
            <a:r>
              <a:rPr lang="ar-DZ" b="1" dirty="0" smtClean="0"/>
              <a:t> المؤشرات مرتبطة بالمعايير وبالوضعية</a:t>
            </a:r>
            <a:r>
              <a:rPr lang="ar-DZ" b="1" dirty="0" smtClean="0">
                <a:solidFill>
                  <a:srgbClr val="FF0000"/>
                </a:solidFill>
              </a:rPr>
              <a:t>،</a:t>
            </a:r>
            <a:r>
              <a:rPr lang="ar-DZ" b="1" dirty="0" smtClean="0"/>
              <a:t> ولذلك فهي تختلف باختلاف الوضعية</a:t>
            </a:r>
            <a:r>
              <a:rPr lang="ar-DZ" b="1" dirty="0" smtClean="0">
                <a:solidFill>
                  <a:srgbClr val="FF0000"/>
                </a:solidFill>
              </a:rPr>
              <a:t>.</a:t>
            </a:r>
            <a:r>
              <a:rPr lang="ar-DZ" b="1" dirty="0" smtClean="0"/>
              <a:t> أما المعايير فهي ذاتها لتقويم عائلة الوضعيات المتعلقة بكفاءة ما</a:t>
            </a:r>
            <a:r>
              <a:rPr lang="ar-DZ" b="1" dirty="0" smtClean="0">
                <a:solidFill>
                  <a:srgbClr val="FF0000"/>
                </a:solidFill>
              </a:rPr>
              <a:t>.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Organization Chart 2"/>
          <p:cNvGrpSpPr>
            <a:grpSpLocks noChangeAspect="1"/>
          </p:cNvGrpSpPr>
          <p:nvPr/>
        </p:nvGrpSpPr>
        <p:grpSpPr bwMode="auto">
          <a:xfrm>
            <a:off x="277783" y="428604"/>
            <a:ext cx="7993063" cy="3168650"/>
            <a:chOff x="154" y="663"/>
            <a:chExt cx="5035" cy="1996"/>
          </a:xfrm>
        </p:grpSpPr>
        <p:cxnSp>
          <p:nvCxnSpPr>
            <p:cNvPr id="1028" name="_s1028"/>
            <p:cNvCxnSpPr>
              <a:cxnSpLocks noChangeShapeType="1"/>
            </p:cNvCxnSpPr>
            <p:nvPr/>
          </p:nvCxnSpPr>
          <p:spPr bwMode="auto">
            <a:xfrm rot="16200000">
              <a:off x="1043" y="1907"/>
              <a:ext cx="499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 type="stealth" w="med" len="med"/>
              <a:tailEnd/>
            </a:ln>
            <a:effectLst/>
          </p:spPr>
        </p:cxnSp>
        <p:cxnSp>
          <p:nvCxnSpPr>
            <p:cNvPr id="1029" name="_s1029"/>
            <p:cNvCxnSpPr>
              <a:cxnSpLocks noChangeShapeType="1"/>
              <a:stCxn id="13" idx="0"/>
              <a:endCxn id="12" idx="2"/>
            </p:cNvCxnSpPr>
            <p:nvPr/>
          </p:nvCxnSpPr>
          <p:spPr bwMode="auto">
            <a:xfrm rot="16200000" flipV="1">
              <a:off x="3890" y="1886"/>
              <a:ext cx="523" cy="2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 type="stealth" w="med" len="med"/>
              <a:tailEnd/>
            </a:ln>
          </p:spPr>
        </p:cxnSp>
        <p:cxnSp>
          <p:nvCxnSpPr>
            <p:cNvPr id="1030" name="_s1030"/>
            <p:cNvCxnSpPr>
              <a:cxnSpLocks noChangeShapeType="1"/>
              <a:stCxn id="12" idx="0"/>
              <a:endCxn id="10" idx="2"/>
            </p:cNvCxnSpPr>
            <p:nvPr/>
          </p:nvCxnSpPr>
          <p:spPr bwMode="auto">
            <a:xfrm rot="16200000" flipV="1">
              <a:off x="3275" y="545"/>
              <a:ext cx="248" cy="148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 type="stealth" w="med" len="med"/>
              <a:tailEnd/>
            </a:ln>
          </p:spPr>
        </p:cxnSp>
        <p:cxnSp>
          <p:nvCxnSpPr>
            <p:cNvPr id="1031" name="_s1031"/>
            <p:cNvCxnSpPr>
              <a:cxnSpLocks noChangeShapeType="1"/>
              <a:stCxn id="11" idx="0"/>
              <a:endCxn id="10" idx="2"/>
            </p:cNvCxnSpPr>
            <p:nvPr/>
          </p:nvCxnSpPr>
          <p:spPr bwMode="auto">
            <a:xfrm rot="5400000" flipH="1" flipV="1">
              <a:off x="1791" y="544"/>
              <a:ext cx="250" cy="148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 type="stealth" w="med" len="med"/>
              <a:tailEnd/>
            </a:ln>
            <a:effectLst/>
          </p:spPr>
        </p:cxnSp>
        <p:sp>
          <p:nvSpPr>
            <p:cNvPr id="10" name="_s1032"/>
            <p:cNvSpPr>
              <a:spLocks noChangeArrowheads="1"/>
            </p:cNvSpPr>
            <p:nvPr/>
          </p:nvSpPr>
          <p:spPr bwMode="auto">
            <a:xfrm>
              <a:off x="1138" y="663"/>
              <a:ext cx="3040" cy="49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يهتم الإدماج التربوي</a:t>
              </a: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بدمج مكتسبات التلميذ</a:t>
              </a:r>
              <a:endParaRPr kumimoji="0" lang="fr-F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_s1033"/>
            <p:cNvSpPr>
              <a:spLocks noChangeArrowheads="1"/>
            </p:cNvSpPr>
            <p:nvPr/>
          </p:nvSpPr>
          <p:spPr bwMode="auto">
            <a:xfrm>
              <a:off x="154" y="1412"/>
              <a:ext cx="2039" cy="24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2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المعارف الفعلية</a:t>
              </a:r>
              <a:endParaRPr kumimoji="0" lang="fr-FR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_s1034"/>
            <p:cNvSpPr>
              <a:spLocks noChangeArrowheads="1"/>
            </p:cNvSpPr>
            <p:nvPr/>
          </p:nvSpPr>
          <p:spPr bwMode="auto">
            <a:xfrm>
              <a:off x="3090" y="1410"/>
              <a:ext cx="2099" cy="22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2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المعارف</a:t>
              </a:r>
              <a:endParaRPr kumimoji="0" lang="fr-FR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_s1035"/>
            <p:cNvSpPr>
              <a:spLocks noChangeArrowheads="1"/>
            </p:cNvSpPr>
            <p:nvPr/>
          </p:nvSpPr>
          <p:spPr bwMode="auto">
            <a:xfrm>
              <a:off x="3309" y="2160"/>
              <a:ext cx="1710" cy="499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2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موارد متعلقة بالمادة</a:t>
              </a:r>
              <a:endParaRPr kumimoji="0" lang="fr-FR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_s1036"/>
            <p:cNvSpPr>
              <a:spLocks noChangeArrowheads="1"/>
            </p:cNvSpPr>
            <p:nvPr/>
          </p:nvSpPr>
          <p:spPr bwMode="auto">
            <a:xfrm>
              <a:off x="386" y="2160"/>
              <a:ext cx="1703" cy="499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2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مواقف ـ سلوكات</a:t>
              </a:r>
              <a:endParaRPr kumimoji="0" lang="fr-FR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AutoShape 20"/>
          <p:cNvSpPr>
            <a:spLocks noChangeArrowheads="1"/>
          </p:cNvSpPr>
          <p:nvPr/>
        </p:nvSpPr>
        <p:spPr bwMode="auto">
          <a:xfrm rot="10800000">
            <a:off x="2714612" y="3357562"/>
            <a:ext cx="3455987" cy="1038222"/>
          </a:xfrm>
          <a:custGeom>
            <a:avLst/>
            <a:gdLst>
              <a:gd name="G0" fmla="+- 10234 0 0"/>
              <a:gd name="G1" fmla="+- 9921435 0 0"/>
              <a:gd name="G2" fmla="+- 0 0 9921435"/>
              <a:gd name="T0" fmla="*/ 0 256 1"/>
              <a:gd name="T1" fmla="*/ 180 256 1"/>
              <a:gd name="G3" fmla="+- 9921435 T0 T1"/>
              <a:gd name="T2" fmla="*/ 0 256 1"/>
              <a:gd name="T3" fmla="*/ 90 256 1"/>
              <a:gd name="G4" fmla="+- 9921435 T2 T3"/>
              <a:gd name="G5" fmla="*/ G4 2 1"/>
              <a:gd name="T4" fmla="*/ 90 256 1"/>
              <a:gd name="T5" fmla="*/ 0 256 1"/>
              <a:gd name="G6" fmla="+- 9921435 T4 T5"/>
              <a:gd name="G7" fmla="*/ G6 2 1"/>
              <a:gd name="G8" fmla="abs 992143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234"/>
              <a:gd name="G18" fmla="*/ 10234 1 2"/>
              <a:gd name="G19" fmla="+- G18 5400 0"/>
              <a:gd name="G20" fmla="cos G19 9921435"/>
              <a:gd name="G21" fmla="sin G19 9921435"/>
              <a:gd name="G22" fmla="+- G20 10800 0"/>
              <a:gd name="G23" fmla="+- G21 10800 0"/>
              <a:gd name="G24" fmla="+- 10800 0 G20"/>
              <a:gd name="G25" fmla="+- 10234 10800 0"/>
              <a:gd name="G26" fmla="?: G9 G17 G25"/>
              <a:gd name="G27" fmla="?: G9 0 21600"/>
              <a:gd name="G28" fmla="cos 10800 9921435"/>
              <a:gd name="G29" fmla="sin 10800 9921435"/>
              <a:gd name="G30" fmla="sin 10234 9921435"/>
              <a:gd name="G31" fmla="+- G28 10800 0"/>
              <a:gd name="G32" fmla="+- G29 10800 0"/>
              <a:gd name="G33" fmla="+- G30 10800 0"/>
              <a:gd name="G34" fmla="?: G4 0 G31"/>
              <a:gd name="G35" fmla="?: 9921435 G34 0"/>
              <a:gd name="G36" fmla="?: G6 G35 G31"/>
              <a:gd name="G37" fmla="+- 21600 0 G36"/>
              <a:gd name="G38" fmla="?: G4 0 G33"/>
              <a:gd name="G39" fmla="?: 9921435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567 w 21600"/>
              <a:gd name="T15" fmla="*/ 15836 h 21600"/>
              <a:gd name="T16" fmla="*/ 10800 w 21600"/>
              <a:gd name="T17" fmla="*/ 566 h 21600"/>
              <a:gd name="T18" fmla="*/ 20033 w 21600"/>
              <a:gd name="T19" fmla="*/ 1583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815" y="15700"/>
                </a:moveTo>
                <a:cubicBezTo>
                  <a:pt x="995" y="14197"/>
                  <a:pt x="566" y="12512"/>
                  <a:pt x="566" y="10800"/>
                </a:cubicBezTo>
                <a:cubicBezTo>
                  <a:pt x="566" y="5147"/>
                  <a:pt x="5147" y="566"/>
                  <a:pt x="10800" y="566"/>
                </a:cubicBezTo>
                <a:cubicBezTo>
                  <a:pt x="16452" y="566"/>
                  <a:pt x="21034" y="5147"/>
                  <a:pt x="21034" y="10800"/>
                </a:cubicBezTo>
                <a:cubicBezTo>
                  <a:pt x="21034" y="12512"/>
                  <a:pt x="20604" y="14197"/>
                  <a:pt x="19784" y="15700"/>
                </a:cubicBezTo>
                <a:lnTo>
                  <a:pt x="20281" y="15971"/>
                </a:lnTo>
                <a:cubicBezTo>
                  <a:pt x="21146" y="14385"/>
                  <a:pt x="21600" y="12607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07"/>
                  <a:pt x="453" y="14385"/>
                  <a:pt x="1318" y="15971"/>
                </a:cubicBezTo>
                <a:close/>
              </a:path>
            </a:pathLst>
          </a:custGeom>
          <a:solidFill>
            <a:srgbClr val="FFFF00"/>
          </a:solidFill>
          <a:ln w="1905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r>
              <a:rPr lang="ar-DZ" sz="2800" b="1" dirty="0">
                <a:solidFill>
                  <a:srgbClr val="FF3300"/>
                </a:solidFill>
              </a:rPr>
              <a:t>علاقة تفاعلية</a:t>
            </a:r>
            <a:endParaRPr lang="fr-FR" sz="2800" b="1" dirty="0">
              <a:solidFill>
                <a:srgbClr val="FF3300"/>
              </a:solidFill>
            </a:endParaRPr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 flipH="1">
            <a:off x="4356098" y="4429132"/>
            <a:ext cx="45719" cy="8572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7" name="Oval 23"/>
          <p:cNvSpPr>
            <a:spLocks noChangeArrowheads="1"/>
          </p:cNvSpPr>
          <p:nvPr/>
        </p:nvSpPr>
        <p:spPr bwMode="auto">
          <a:xfrm>
            <a:off x="2735263" y="5283200"/>
            <a:ext cx="3057525" cy="868363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DZ" sz="3600" b="1" dirty="0">
                <a:solidFill>
                  <a:srgbClr val="0000FF"/>
                </a:solidFill>
              </a:rPr>
              <a:t>نشاط إدماجي</a:t>
            </a:r>
            <a:r>
              <a:rPr lang="ar-DZ" sz="3600" b="1" dirty="0"/>
              <a:t> </a:t>
            </a:r>
            <a:endParaRPr lang="fr-FR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Organization Chart 2"/>
          <p:cNvGrpSpPr>
            <a:grpSpLocks noChangeAspect="1"/>
          </p:cNvGrpSpPr>
          <p:nvPr/>
        </p:nvGrpSpPr>
        <p:grpSpPr bwMode="auto">
          <a:xfrm>
            <a:off x="457200" y="1600200"/>
            <a:ext cx="8229600" cy="3203575"/>
            <a:chOff x="288" y="1008"/>
            <a:chExt cx="5183" cy="1467"/>
          </a:xfrm>
        </p:grpSpPr>
        <p:cxnSp>
          <p:nvCxnSpPr>
            <p:cNvPr id="2052" name="_s2052"/>
            <p:cNvCxnSpPr>
              <a:cxnSpLocks noChangeShapeType="1"/>
              <a:stCxn id="14" idx="0"/>
              <a:endCxn id="11" idx="2"/>
            </p:cNvCxnSpPr>
            <p:nvPr/>
          </p:nvCxnSpPr>
          <p:spPr bwMode="auto">
            <a:xfrm rot="16200000">
              <a:off x="1393" y="2016"/>
              <a:ext cx="183" cy="1"/>
            </a:xfrm>
            <a:prstGeom prst="bentConnector3">
              <a:avLst>
                <a:gd name="adj1" fmla="val 2856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053" name="_s2053"/>
            <p:cNvCxnSpPr>
              <a:cxnSpLocks noChangeShapeType="1"/>
              <a:stCxn id="13" idx="0"/>
              <a:endCxn id="12" idx="2"/>
            </p:cNvCxnSpPr>
            <p:nvPr/>
          </p:nvCxnSpPr>
          <p:spPr bwMode="auto">
            <a:xfrm rot="16200000">
              <a:off x="4184" y="2016"/>
              <a:ext cx="183" cy="1"/>
            </a:xfrm>
            <a:prstGeom prst="bentConnector3">
              <a:avLst>
                <a:gd name="adj1" fmla="val 2856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054" name="_s2054"/>
            <p:cNvCxnSpPr>
              <a:cxnSpLocks noChangeShapeType="1"/>
              <a:stCxn id="12" idx="0"/>
              <a:endCxn id="10" idx="2"/>
            </p:cNvCxnSpPr>
            <p:nvPr/>
          </p:nvCxnSpPr>
          <p:spPr bwMode="auto">
            <a:xfrm rot="5400000" flipH="1">
              <a:off x="3486" y="769"/>
              <a:ext cx="183" cy="1396"/>
            </a:xfrm>
            <a:prstGeom prst="bentConnector3">
              <a:avLst>
                <a:gd name="adj1" fmla="val 2856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055" name="_s2055"/>
            <p:cNvCxnSpPr>
              <a:cxnSpLocks noChangeShapeType="1"/>
              <a:stCxn id="11" idx="0"/>
              <a:endCxn id="10" idx="2"/>
            </p:cNvCxnSpPr>
            <p:nvPr/>
          </p:nvCxnSpPr>
          <p:spPr bwMode="auto">
            <a:xfrm rot="16200000">
              <a:off x="2091" y="769"/>
              <a:ext cx="183" cy="1395"/>
            </a:xfrm>
            <a:prstGeom prst="bentConnector3">
              <a:avLst>
                <a:gd name="adj1" fmla="val 2856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0" name="_s2056"/>
            <p:cNvSpPr>
              <a:spLocks noChangeArrowheads="1"/>
            </p:cNvSpPr>
            <p:nvPr/>
          </p:nvSpPr>
          <p:spPr bwMode="auto">
            <a:xfrm>
              <a:off x="1683" y="1008"/>
              <a:ext cx="2393" cy="36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32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pitchFamily="34" charset="0"/>
                  <a:cs typeface="Arial" pitchFamily="34" charset="0"/>
                </a:rPr>
                <a:t>نشاط إدماجي</a:t>
              </a:r>
              <a:endPara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_s2057"/>
            <p:cNvSpPr>
              <a:spLocks noChangeArrowheads="1"/>
            </p:cNvSpPr>
            <p:nvPr/>
          </p:nvSpPr>
          <p:spPr bwMode="auto">
            <a:xfrm>
              <a:off x="868" y="1558"/>
              <a:ext cx="1233" cy="36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3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تقويمي</a:t>
              </a:r>
              <a:endParaRPr kumimoji="0" lang="fr-FR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_s2058"/>
            <p:cNvSpPr>
              <a:spLocks noChangeArrowheads="1"/>
            </p:cNvSpPr>
            <p:nvPr/>
          </p:nvSpPr>
          <p:spPr bwMode="auto">
            <a:xfrm>
              <a:off x="3660" y="1558"/>
              <a:ext cx="1231" cy="36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3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تعلمي</a:t>
              </a:r>
              <a:endParaRPr kumimoji="0" lang="fr-FR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_s2059"/>
            <p:cNvSpPr>
              <a:spLocks noChangeArrowheads="1"/>
            </p:cNvSpPr>
            <p:nvPr/>
          </p:nvSpPr>
          <p:spPr bwMode="auto">
            <a:xfrm>
              <a:off x="3079" y="2108"/>
              <a:ext cx="2392" cy="36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3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تقديم مفهوم جديد، ...</a:t>
              </a:r>
              <a:endParaRPr kumimoji="0" lang="fr-FR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_s2060"/>
            <p:cNvSpPr>
              <a:spLocks noChangeArrowheads="1"/>
            </p:cNvSpPr>
            <p:nvPr/>
          </p:nvSpPr>
          <p:spPr bwMode="auto">
            <a:xfrm>
              <a:off x="288" y="2108"/>
              <a:ext cx="2392" cy="36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ar-DZ" sz="3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تقويم تعلمات </a:t>
              </a:r>
              <a:endParaRPr kumimoji="0" lang="fr-FR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976563" y="647700"/>
            <a:ext cx="2540000" cy="457200"/>
          </a:xfrm>
          <a:prstGeom prst="rect">
            <a:avLst/>
          </a:prstGeom>
          <a:solidFill>
            <a:srgbClr val="FF9900">
              <a:alpha val="8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ar-DZ" altLang="zh-CN" sz="2400" b="1" dirty="0"/>
              <a:t>مراحل بناء شبكة تقويم</a:t>
            </a:r>
            <a:r>
              <a:rPr lang="en-US" altLang="zh-CN" sz="2400" dirty="0">
                <a:ea typeface="SimSun" pitchFamily="2" charset="-122"/>
              </a:rPr>
              <a:t> 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68313" y="2252663"/>
            <a:ext cx="8240712" cy="3192462"/>
            <a:chOff x="930" y="1419"/>
            <a:chExt cx="4556" cy="1401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4126" y="1452"/>
              <a:ext cx="1360" cy="362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ar-DZ" sz="2100" b="1" dirty="0">
                  <a:cs typeface="Arabic Transparent" pitchFamily="2" charset="-78"/>
                </a:rPr>
                <a:t>صياغة الكفاءة المستهدفة </a:t>
              </a:r>
            </a:p>
            <a:p>
              <a:pPr algn="ctr"/>
              <a:r>
                <a:rPr lang="ar-DZ" sz="2100" b="1" dirty="0">
                  <a:cs typeface="Arabic Transparent" pitchFamily="2" charset="-78"/>
                </a:rPr>
                <a:t>بوضوح ودقة</a:t>
              </a:r>
              <a:endParaRPr lang="en-US" sz="2100" dirty="0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H="1">
              <a:off x="3734" y="1633"/>
              <a:ext cx="37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930" y="1419"/>
              <a:ext cx="1315" cy="406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ar-DZ" sz="2200" b="1" dirty="0">
                  <a:cs typeface="Arabic Transparent" pitchFamily="2" charset="-78"/>
                </a:rPr>
                <a:t>الصياغة الدقيقة للمعايير والمؤشرات</a:t>
              </a:r>
              <a:endParaRPr lang="en-US" sz="2200" b="1" dirty="0">
                <a:cs typeface="Arabic Transparent" pitchFamily="2" charset="-78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H="1">
              <a:off x="2249" y="1633"/>
              <a:ext cx="43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937" y="2421"/>
              <a:ext cx="1315" cy="399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ar-DZ" sz="2200" b="1">
                  <a:cs typeface="Arabic Transparent" pitchFamily="2" charset="-78"/>
                </a:rPr>
                <a:t>وضع سلم تنقيط (العلامة غير ضرورية)</a:t>
              </a:r>
              <a:r>
                <a:rPr lang="en-US" sz="2200" b="1">
                  <a:cs typeface="Arabic Transparent" pitchFamily="2" charset="-78"/>
                </a:rPr>
                <a:t>  </a:t>
              </a: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rot="-16200000">
              <a:off x="1330" y="2118"/>
              <a:ext cx="5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2699" y="1427"/>
              <a:ext cx="1033" cy="412"/>
            </a:xfrm>
            <a:prstGeom prst="rect">
              <a:avLst/>
            </a:prstGeom>
            <a:solidFill>
              <a:srgbClr val="FFFF99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ar-DZ" altLang="zh-CN" sz="2200" b="1" dirty="0">
                  <a:cs typeface="Arabic Transparent" pitchFamily="2" charset="-78"/>
                </a:rPr>
                <a:t>الصياغة الدقيقة </a:t>
              </a:r>
            </a:p>
            <a:p>
              <a:pPr algn="ctr"/>
              <a:r>
                <a:rPr lang="ar-DZ" altLang="zh-CN" sz="2200" b="1" dirty="0">
                  <a:cs typeface="Arabic Transparent" pitchFamily="2" charset="-78"/>
                </a:rPr>
                <a:t>للوضعية</a:t>
              </a:r>
              <a:endParaRPr lang="en-US" sz="2200" b="1" dirty="0">
                <a:cs typeface="Arabic Transparent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emsc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1428760"/>
          </a:xfrm>
        </p:spPr>
        <p:txBody>
          <a:bodyPr>
            <a:normAutofit fontScale="77500" lnSpcReduction="20000"/>
          </a:bodyPr>
          <a:lstStyle/>
          <a:p>
            <a:pPr algn="r">
              <a:buNone/>
            </a:pPr>
            <a:r>
              <a:rPr lang="ar-DZ" sz="3600" b="1" dirty="0" smtClean="0"/>
              <a:t> </a:t>
            </a:r>
            <a:r>
              <a:rPr lang="ar-DZ" sz="3600" b="1" dirty="0" smtClean="0">
                <a:solidFill>
                  <a:srgbClr val="FF0000"/>
                </a:solidFill>
              </a:rPr>
              <a:t>النشاط:</a:t>
            </a:r>
            <a:r>
              <a:rPr lang="ar-DZ" sz="3600" b="1" dirty="0" smtClean="0"/>
              <a:t>     </a:t>
            </a:r>
            <a:r>
              <a:rPr lang="ar-DZ" b="1" dirty="0" smtClean="0"/>
              <a:t>بناء شبكة تصحيح   </a:t>
            </a:r>
          </a:p>
          <a:p>
            <a:pPr algn="r">
              <a:buNone/>
            </a:pPr>
            <a:r>
              <a:rPr lang="ar-DZ" sz="3600" dirty="0" smtClean="0"/>
              <a:t> </a:t>
            </a:r>
            <a:r>
              <a:rPr lang="ar-DZ" sz="3600" b="1" dirty="0" smtClean="0">
                <a:solidFill>
                  <a:srgbClr val="FF0000"/>
                </a:solidFill>
              </a:rPr>
              <a:t>المهمة:</a:t>
            </a:r>
            <a:r>
              <a:rPr lang="ar-DZ" sz="3600" dirty="0" smtClean="0"/>
              <a:t>    إعداد شبكة تصحيح انطلاقا من الوضعية الإدماجية السابقة .  </a:t>
            </a:r>
          </a:p>
          <a:p>
            <a:pPr algn="r">
              <a:buNone/>
            </a:pPr>
            <a:r>
              <a:rPr lang="ar-DZ" sz="3600" dirty="0" smtClean="0"/>
              <a:t>        </a:t>
            </a:r>
            <a:r>
              <a:rPr lang="ar-DZ" sz="3600" b="1" dirty="0" smtClean="0">
                <a:solidFill>
                  <a:srgbClr val="00B050"/>
                </a:solidFill>
              </a:rPr>
              <a:t>معايير الحد الأدنى ومؤشراتها .  </a:t>
            </a:r>
            <a:r>
              <a:rPr lang="ar-DZ" sz="3600" dirty="0" smtClean="0">
                <a:solidFill>
                  <a:srgbClr val="00B050"/>
                </a:solidFill>
              </a:rPr>
              <a:t>  </a:t>
            </a:r>
            <a:r>
              <a:rPr lang="ar-DZ" sz="3600" b="1" dirty="0" smtClean="0">
                <a:solidFill>
                  <a:srgbClr val="00B050"/>
                </a:solidFill>
              </a:rPr>
              <a:t> </a:t>
            </a: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285720" y="2214554"/>
          <a:ext cx="8572560" cy="4367263"/>
        </p:xfrm>
        <a:graphic>
          <a:graphicData uri="http://schemas.openxmlformats.org/drawingml/2006/table">
            <a:tbl>
              <a:tblPr rtl="1"/>
              <a:tblGrid>
                <a:gridCol w="1918243"/>
                <a:gridCol w="1919124"/>
                <a:gridCol w="2671428"/>
                <a:gridCol w="2063765"/>
              </a:tblGrid>
              <a:tr h="408191"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تفسير المعيار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المؤشرات المتعلقة بوضعية الإدماج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741603">
                <a:tc gridSpan="2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Simplified Arabic"/>
                        </a:rPr>
                        <a:t>ملاءمة الإنتاج مع الوضعية واختيار الأدوات الملائمة</a:t>
                      </a:r>
                      <a:r>
                        <a:rPr lang="ar-SA" sz="2400" b="1" dirty="0">
                          <a:latin typeface="Times New Roman"/>
                          <a:ea typeface="Times New Roman"/>
                          <a:cs typeface="Simplified Arabic"/>
                        </a:rPr>
                        <a:t> والتقيّد بالتعليمة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400" b="1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المنتوج لا يقل عن خمسة عشر سطرا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400" b="1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المنتوج يتحدث عن أهمية التطوع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400" b="1" dirty="0" smtClean="0">
                          <a:latin typeface="Times New Roman"/>
                          <a:ea typeface="Times New Roman"/>
                          <a:cs typeface="Arabic Transparent"/>
                        </a:rPr>
                        <a:t>المنتوج يتحدث  عن أهمية النظافة </a:t>
                      </a:r>
                    </a:p>
                    <a:p>
                      <a:pPr marL="342900" lvl="0" indent="-342900" algn="justLow" rtl="1">
                        <a:spcAft>
                          <a:spcPts val="0"/>
                        </a:spcAft>
                        <a:buFont typeface="Wingdings"/>
                        <a:buChar char=""/>
                      </a:pPr>
                      <a:r>
                        <a:rPr lang="ar-DZ" sz="2400" b="1" dirty="0" smtClean="0">
                          <a:latin typeface="Times New Roman"/>
                          <a:ea typeface="Times New Roman"/>
                          <a:cs typeface="Arabic Transparent"/>
                        </a:rPr>
                        <a:t>//        //       //   مساعدة عمال البلدية</a:t>
                      </a:r>
                      <a:endParaRPr lang="fr-FR" sz="2400" b="1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32062">
                <a:tc gridSpan="4"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سلم التنقيط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34086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التحكم  الأقصى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التحكم الأدنى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التحكم الجزئي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انعدام التحكم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062"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وجود كل المؤشرات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وجود ثلثي المؤشرات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وجود أقل من ثلثي المؤشرات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Low" rtl="1">
                        <a:spcAft>
                          <a:spcPts val="0"/>
                        </a:spcAft>
                      </a:pPr>
                      <a:r>
                        <a:rPr lang="ar-DZ" sz="2400" b="1">
                          <a:latin typeface="Times New Roman"/>
                          <a:ea typeface="Times New Roman"/>
                          <a:cs typeface="Traditional Arabic"/>
                        </a:rPr>
                        <a:t>عدم وجود أي مؤشر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062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3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2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400" b="1">
                          <a:latin typeface="Times New Roman"/>
                          <a:ea typeface="Times New Roman"/>
                          <a:cs typeface="Traditional Arabic"/>
                        </a:rPr>
                        <a:t>1</a:t>
                      </a:r>
                      <a:endParaRPr lang="fr-FR" sz="240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r-FR" sz="2400" b="1" dirty="0">
                          <a:latin typeface="Times New Roman"/>
                          <a:ea typeface="Times New Roman"/>
                          <a:cs typeface="Traditional Arabic"/>
                        </a:rPr>
                        <a:t>0</a:t>
                      </a:r>
                      <a:endParaRPr lang="fr-FR" sz="2400" dirty="0">
                        <a:latin typeface="Times New Roman"/>
                        <a:ea typeface="Times New Roman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ZoneTexte 12"/>
          <p:cNvSpPr txBox="1"/>
          <p:nvPr/>
        </p:nvSpPr>
        <p:spPr>
          <a:xfrm>
            <a:off x="1500166" y="1571612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Font typeface="+mj-lt"/>
              <a:buAutoNum type="arabicPeriod"/>
            </a:pPr>
            <a:r>
              <a:rPr lang="ar-DZ" sz="3200" dirty="0" smtClean="0">
                <a:latin typeface="Times New Roman"/>
                <a:ea typeface="Times New Roman"/>
                <a:cs typeface="Simplified Arabic"/>
              </a:rPr>
              <a:t>ملاءمة</a:t>
            </a:r>
            <a:endParaRPr lang="fr-F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1063</Words>
  <Application>Microsoft Office PowerPoint</Application>
  <PresentationFormat>Affichage à l'écran (4:3)</PresentationFormat>
  <Paragraphs>322</Paragraphs>
  <Slides>18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Office Theme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أحدد حاجة تلميذي إلى المعالجة البيداغوجية 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mahmoudi</dc:creator>
  <cp:lastModifiedBy>bleuxp</cp:lastModifiedBy>
  <cp:revision>6</cp:revision>
  <dcterms:created xsi:type="dcterms:W3CDTF">2011-03-13T09:50:07Z</dcterms:created>
  <dcterms:modified xsi:type="dcterms:W3CDTF">2013-10-27T07:52:37Z</dcterms:modified>
</cp:coreProperties>
</file>