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5" r:id="rId3"/>
    <p:sldId id="278" r:id="rId4"/>
    <p:sldId id="270" r:id="rId5"/>
    <p:sldId id="271" r:id="rId6"/>
    <p:sldId id="272" r:id="rId7"/>
    <p:sldId id="279" r:id="rId8"/>
    <p:sldId id="277" r:id="rId9"/>
    <p:sldId id="262" r:id="rId10"/>
    <p:sldId id="263" r:id="rId11"/>
    <p:sldId id="266" r:id="rId12"/>
    <p:sldId id="269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CE4F-F295-457B-AB9A-B224F8BF5E47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7C200-FD1E-41C7-9E1C-0862BE53BED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AD6CE5-AC2A-4FE4-A584-CD8E1C5A6A65}" type="slidenum">
              <a:rPr lang="ar-SA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fr-F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932F02-533B-494B-804D-6A2434762C3F}" type="slidenum">
              <a:rPr lang="ar-SA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78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39FD8C-EFB2-4C45-B20E-93516879E4C7}" type="slidenum">
              <a:rPr lang="ar-SA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CCC956-6124-40F0-8BB3-843CE5124910}" type="slidenum">
              <a:rPr lang="ar-SA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fr-FR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10637-19D0-4457-9F66-C0806677BE4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96F1E-4842-43F9-88F9-3DC032E202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age of an athlete high jumping over a ba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714752"/>
            <a:ext cx="3929090" cy="177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042988" y="692150"/>
            <a:ext cx="7056437" cy="2087563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r>
              <a:rPr lang="ar-DZ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Arial"/>
                <a:cs typeface="Arial"/>
              </a:rPr>
              <a:t>مفهوم التقويم التربوي وأهميته</a:t>
            </a:r>
            <a:endParaRPr lang="fr-FR" sz="36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00B050"/>
              </a:solidFill>
              <a:effectLst>
                <a:outerShdw dist="35921" dir="2700000" algn="ctr" rotWithShape="0">
                  <a:srgbClr val="868686"/>
                </a:outerShdw>
              </a:effectLst>
              <a:latin typeface="Arial"/>
              <a:cs typeface="Arial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928662" y="5786454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dirty="0" err="1" smtClean="0"/>
              <a:t>محمودي</a:t>
            </a:r>
            <a:r>
              <a:rPr lang="ar-DZ" dirty="0" smtClean="0"/>
              <a:t> </a:t>
            </a:r>
            <a:r>
              <a:rPr lang="ar-DZ" dirty="0" err="1" smtClean="0"/>
              <a:t>براهيم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ar-EG" b="1" dirty="0" smtClean="0">
                <a:solidFill>
                  <a:srgbClr val="800000"/>
                </a:solidFill>
              </a:rPr>
              <a:t>الاختلاف والاتفاق بين التقويم و </a:t>
            </a:r>
            <a:r>
              <a:rPr lang="ar-EG" b="1" dirty="0" err="1" smtClean="0">
                <a:solidFill>
                  <a:srgbClr val="800000"/>
                </a:solidFill>
              </a:rPr>
              <a:t>التقييم ..</a:t>
            </a:r>
            <a:endParaRPr lang="en-US" b="1" dirty="0" smtClean="0">
              <a:solidFill>
                <a:srgbClr val="800000"/>
              </a:solidFill>
            </a:endParaRP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6804025" y="2349500"/>
            <a:ext cx="1562100" cy="31670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/>
              <a:t>التقويــم</a:t>
            </a:r>
            <a:endParaRPr lang="en-US" sz="2400" b="1"/>
          </a:p>
          <a:p>
            <a:pPr algn="ctr" rtl="0"/>
            <a:r>
              <a:rPr lang="en-US" sz="1400" b="1"/>
              <a:t>evaluation</a:t>
            </a:r>
            <a:r>
              <a:rPr lang="ar-EG" sz="2400"/>
              <a:t> </a:t>
            </a:r>
            <a:endParaRPr lang="en-US" sz="2400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 flipV="1">
            <a:off x="4000495" y="1857364"/>
            <a:ext cx="3019429" cy="9239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55650" y="1341438"/>
            <a:ext cx="3168650" cy="574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 dirty="0"/>
              <a:t>شــامـــل</a:t>
            </a:r>
            <a:endParaRPr lang="en-US" sz="2400" b="1" dirty="0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68313" y="2205038"/>
            <a:ext cx="3311525" cy="647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 dirty="0"/>
              <a:t>مســـتمــر ومتتابع</a:t>
            </a:r>
            <a:r>
              <a:rPr lang="ar-EG" sz="2400" dirty="0"/>
              <a:t> </a:t>
            </a:r>
            <a:endParaRPr lang="en-US" sz="2400" dirty="0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 flipV="1">
            <a:off x="3786182" y="2643182"/>
            <a:ext cx="3090868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39750" y="3141663"/>
            <a:ext cx="3384550" cy="6477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 dirty="0"/>
              <a:t>يتجاوز الزمن و المكان</a:t>
            </a:r>
            <a:endParaRPr lang="en-US" sz="2400" b="1" dirty="0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H="1" flipV="1">
            <a:off x="4000495" y="3500437"/>
            <a:ext cx="2876554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H="1" flipV="1">
            <a:off x="3924300" y="4437063"/>
            <a:ext cx="295275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95288" y="4076700"/>
            <a:ext cx="3529012" cy="7207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/>
              <a:t>متعـــدد</a:t>
            </a:r>
            <a:endParaRPr lang="en-US" sz="2400" b="1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 flipH="1">
            <a:off x="4000495" y="5300663"/>
            <a:ext cx="3163892" cy="2000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250825" y="5157788"/>
            <a:ext cx="3673475" cy="5762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 dirty="0"/>
              <a:t>يهدف إلي تغيير الوضع القائم</a:t>
            </a:r>
            <a:r>
              <a:rPr lang="ar-EG" b="1" dirty="0"/>
              <a:t> 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/>
          <p:cNvSpPr/>
          <p:nvPr/>
        </p:nvSpPr>
        <p:spPr>
          <a:xfrm>
            <a:off x="3571868" y="285728"/>
            <a:ext cx="2857520" cy="135732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مفهوم التقويم</a:t>
            </a:r>
            <a:endParaRPr lang="fr-FR" dirty="0"/>
          </a:p>
        </p:txBody>
      </p:sp>
      <p:sp>
        <p:nvSpPr>
          <p:cNvPr id="3" name="Ellipse 2"/>
          <p:cNvSpPr/>
          <p:nvPr/>
        </p:nvSpPr>
        <p:spPr>
          <a:xfrm>
            <a:off x="7143768" y="3643314"/>
            <a:ext cx="1285884" cy="1000132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المنهجية المنظمة</a:t>
            </a:r>
            <a:endParaRPr lang="fr-FR" dirty="0"/>
          </a:p>
        </p:txBody>
      </p:sp>
      <p:sp>
        <p:nvSpPr>
          <p:cNvPr id="4" name="Ellipse 3"/>
          <p:cNvSpPr/>
          <p:nvPr/>
        </p:nvSpPr>
        <p:spPr>
          <a:xfrm>
            <a:off x="5143504" y="3643314"/>
            <a:ext cx="1260000" cy="100013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تفسير الأدلة</a:t>
            </a:r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3214678" y="3571876"/>
            <a:ext cx="1260000" cy="100013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الحكم </a:t>
            </a:r>
            <a:r>
              <a:rPr lang="ar-DZ" dirty="0" err="1" smtClean="0"/>
              <a:t>التقييمي</a:t>
            </a:r>
            <a:endParaRPr lang="fr-FR" dirty="0"/>
          </a:p>
        </p:txBody>
      </p:sp>
      <p:sp>
        <p:nvSpPr>
          <p:cNvPr id="6" name="Ellipse 5"/>
          <p:cNvSpPr/>
          <p:nvPr/>
        </p:nvSpPr>
        <p:spPr>
          <a:xfrm>
            <a:off x="785786" y="3500438"/>
            <a:ext cx="1332000" cy="118800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اتخاذ الإجراءات المناسبة</a:t>
            </a:r>
            <a:endParaRPr lang="fr-FR" dirty="0"/>
          </a:p>
        </p:txBody>
      </p:sp>
      <p:sp>
        <p:nvSpPr>
          <p:cNvPr id="7" name="Flèche vers le bas 6"/>
          <p:cNvSpPr/>
          <p:nvPr/>
        </p:nvSpPr>
        <p:spPr>
          <a:xfrm rot="19421861">
            <a:off x="6797800" y="1285228"/>
            <a:ext cx="357190" cy="2568270"/>
          </a:xfrm>
          <a:prstGeom prst="downArrow">
            <a:avLst>
              <a:gd name="adj1" fmla="val 50000"/>
              <a:gd name="adj2" fmla="val 13094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 rot="21103742">
            <a:off x="5194663" y="1874058"/>
            <a:ext cx="357190" cy="1730285"/>
          </a:xfrm>
          <a:prstGeom prst="downArrow">
            <a:avLst>
              <a:gd name="adj1" fmla="val 50000"/>
              <a:gd name="adj2" fmla="val 13094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vers le bas 9"/>
          <p:cNvSpPr/>
          <p:nvPr/>
        </p:nvSpPr>
        <p:spPr>
          <a:xfrm rot="1526147">
            <a:off x="4000379" y="1774657"/>
            <a:ext cx="357190" cy="1815175"/>
          </a:xfrm>
          <a:prstGeom prst="downArrow">
            <a:avLst>
              <a:gd name="adj1" fmla="val 50000"/>
              <a:gd name="adj2" fmla="val 13094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bas 10"/>
          <p:cNvSpPr/>
          <p:nvPr/>
        </p:nvSpPr>
        <p:spPr>
          <a:xfrm rot="2838459">
            <a:off x="2815142" y="1218030"/>
            <a:ext cx="357190" cy="2568270"/>
          </a:xfrm>
          <a:prstGeom prst="downArrow">
            <a:avLst>
              <a:gd name="adj1" fmla="val 50000"/>
              <a:gd name="adj2" fmla="val 13094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4071934" y="285728"/>
            <a:ext cx="1643074" cy="785818"/>
          </a:xfrm>
          <a:prstGeom prst="ellipse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المقومون</a:t>
            </a:r>
            <a:endParaRPr lang="fr-FR" sz="2400" b="1" dirty="0"/>
          </a:p>
        </p:txBody>
      </p:sp>
      <p:sp>
        <p:nvSpPr>
          <p:cNvPr id="5" name="Ellipse 4"/>
          <p:cNvSpPr/>
          <p:nvPr/>
        </p:nvSpPr>
        <p:spPr>
          <a:xfrm>
            <a:off x="5715008" y="1285860"/>
            <a:ext cx="3000396" cy="571504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المقومون الداخليون</a:t>
            </a:r>
            <a:endParaRPr lang="fr-FR" sz="2000" b="1" dirty="0"/>
          </a:p>
        </p:txBody>
      </p:sp>
      <p:sp>
        <p:nvSpPr>
          <p:cNvPr id="6" name="Ellipse 5"/>
          <p:cNvSpPr/>
          <p:nvPr/>
        </p:nvSpPr>
        <p:spPr>
          <a:xfrm>
            <a:off x="1000100" y="1285860"/>
            <a:ext cx="3071834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المقومون الخارجيون</a:t>
            </a:r>
            <a:endParaRPr lang="fr-FR" sz="2000" b="1" dirty="0"/>
          </a:p>
        </p:txBody>
      </p:sp>
      <p:sp>
        <p:nvSpPr>
          <p:cNvPr id="7" name="Ellipse 6"/>
          <p:cNvSpPr/>
          <p:nvPr/>
        </p:nvSpPr>
        <p:spPr>
          <a:xfrm>
            <a:off x="7929586" y="2357430"/>
            <a:ext cx="1000132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التلميذ</a:t>
            </a:r>
            <a:endParaRPr lang="fr-FR" sz="2000" b="1" dirty="0"/>
          </a:p>
        </p:txBody>
      </p:sp>
      <p:sp>
        <p:nvSpPr>
          <p:cNvPr id="8" name="Ellipse 7"/>
          <p:cNvSpPr/>
          <p:nvPr/>
        </p:nvSpPr>
        <p:spPr>
          <a:xfrm>
            <a:off x="6643702" y="2357430"/>
            <a:ext cx="1214446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المدرس</a:t>
            </a:r>
            <a:endParaRPr lang="fr-FR" sz="2000" b="1" dirty="0"/>
          </a:p>
        </p:txBody>
      </p:sp>
      <p:sp>
        <p:nvSpPr>
          <p:cNvPr id="9" name="Ellipse 8"/>
          <p:cNvSpPr/>
          <p:nvPr/>
        </p:nvSpPr>
        <p:spPr>
          <a:xfrm>
            <a:off x="5572132" y="2357430"/>
            <a:ext cx="1000132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المدير</a:t>
            </a:r>
            <a:endParaRPr lang="fr-FR" sz="2000" b="1" dirty="0"/>
          </a:p>
        </p:txBody>
      </p:sp>
      <p:sp>
        <p:nvSpPr>
          <p:cNvPr id="10" name="Ellipse 9"/>
          <p:cNvSpPr/>
          <p:nvPr/>
        </p:nvSpPr>
        <p:spPr>
          <a:xfrm>
            <a:off x="1285852" y="2357430"/>
            <a:ext cx="1143008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المفتش</a:t>
            </a:r>
            <a:endParaRPr lang="fr-FR" sz="2000" b="1" dirty="0"/>
          </a:p>
        </p:txBody>
      </p:sp>
      <p:sp>
        <p:nvSpPr>
          <p:cNvPr id="11" name="Ellipse 10"/>
          <p:cNvSpPr/>
          <p:nvPr/>
        </p:nvSpPr>
        <p:spPr>
          <a:xfrm>
            <a:off x="2500298" y="2357430"/>
            <a:ext cx="1357322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المستشار</a:t>
            </a:r>
            <a:endParaRPr lang="fr-FR" sz="2000" b="1" dirty="0"/>
          </a:p>
        </p:txBody>
      </p:sp>
      <p:sp>
        <p:nvSpPr>
          <p:cNvPr id="12" name="Ellipse 11"/>
          <p:cNvSpPr/>
          <p:nvPr/>
        </p:nvSpPr>
        <p:spPr>
          <a:xfrm>
            <a:off x="3929058" y="2357430"/>
            <a:ext cx="928694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الولي</a:t>
            </a:r>
            <a:endParaRPr lang="fr-FR" sz="2000" b="1" dirty="0"/>
          </a:p>
        </p:txBody>
      </p:sp>
      <p:sp>
        <p:nvSpPr>
          <p:cNvPr id="13" name="Ellipse 12"/>
          <p:cNvSpPr/>
          <p:nvPr/>
        </p:nvSpPr>
        <p:spPr>
          <a:xfrm>
            <a:off x="214282" y="2357430"/>
            <a:ext cx="1000132" cy="642942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الخبير</a:t>
            </a:r>
            <a:endParaRPr lang="fr-FR" sz="20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0" y="328612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2000" b="1" dirty="0" smtClean="0"/>
              <a:t>     </a:t>
            </a:r>
            <a:endParaRPr lang="fr-FR" sz="2000" b="1" dirty="0"/>
          </a:p>
        </p:txBody>
      </p:sp>
      <p:cxnSp>
        <p:nvCxnSpPr>
          <p:cNvPr id="15" name="Connecteur droit avec flèche 14"/>
          <p:cNvCxnSpPr>
            <a:stCxn id="7" idx="4"/>
            <a:endCxn id="79" idx="0"/>
          </p:cNvCxnSpPr>
          <p:nvPr/>
        </p:nvCxnSpPr>
        <p:spPr>
          <a:xfrm rot="5400000">
            <a:off x="7876008" y="3518298"/>
            <a:ext cx="1071570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>
            <a:stCxn id="8" idx="4"/>
            <a:endCxn id="74" idx="0"/>
          </p:cNvCxnSpPr>
          <p:nvPr/>
        </p:nvCxnSpPr>
        <p:spPr>
          <a:xfrm rot="5400000">
            <a:off x="6697281" y="3518298"/>
            <a:ext cx="1071570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>
            <a:stCxn id="9" idx="4"/>
          </p:cNvCxnSpPr>
          <p:nvPr/>
        </p:nvCxnSpPr>
        <p:spPr>
          <a:xfrm rot="5400000">
            <a:off x="5500694" y="3429000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>
            <a:stCxn id="12" idx="4"/>
            <a:endCxn id="76" idx="0"/>
          </p:cNvCxnSpPr>
          <p:nvPr/>
        </p:nvCxnSpPr>
        <p:spPr>
          <a:xfrm rot="5400000">
            <a:off x="3893339" y="3429000"/>
            <a:ext cx="92869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>
            <a:stCxn id="11" idx="4"/>
            <a:endCxn id="77" idx="0"/>
          </p:cNvCxnSpPr>
          <p:nvPr/>
        </p:nvCxnSpPr>
        <p:spPr>
          <a:xfrm rot="16200000" flipH="1">
            <a:off x="2571736" y="3607595"/>
            <a:ext cx="128588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>
            <a:stCxn id="6" idx="4"/>
            <a:endCxn id="12" idx="0"/>
          </p:cNvCxnSpPr>
          <p:nvPr/>
        </p:nvCxnSpPr>
        <p:spPr>
          <a:xfrm rot="16200000" flipH="1">
            <a:off x="3250397" y="1214422"/>
            <a:ext cx="428628" cy="18573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>
            <a:stCxn id="6" idx="4"/>
            <a:endCxn id="11" idx="0"/>
          </p:cNvCxnSpPr>
          <p:nvPr/>
        </p:nvCxnSpPr>
        <p:spPr>
          <a:xfrm rot="16200000" flipH="1">
            <a:off x="2643174" y="1821645"/>
            <a:ext cx="42862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Connecteur droit avec flèche 43"/>
          <p:cNvCxnSpPr>
            <a:stCxn id="6" idx="4"/>
            <a:endCxn id="10" idx="0"/>
          </p:cNvCxnSpPr>
          <p:nvPr/>
        </p:nvCxnSpPr>
        <p:spPr>
          <a:xfrm rot="5400000">
            <a:off x="1982373" y="1803786"/>
            <a:ext cx="428628" cy="6786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stCxn id="6" idx="4"/>
            <a:endCxn id="13" idx="0"/>
          </p:cNvCxnSpPr>
          <p:nvPr/>
        </p:nvCxnSpPr>
        <p:spPr>
          <a:xfrm rot="5400000">
            <a:off x="1410869" y="1232282"/>
            <a:ext cx="428628" cy="18216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Connecteur droit avec flèche 49"/>
          <p:cNvCxnSpPr>
            <a:stCxn id="5" idx="4"/>
            <a:endCxn id="7" idx="0"/>
          </p:cNvCxnSpPr>
          <p:nvPr/>
        </p:nvCxnSpPr>
        <p:spPr>
          <a:xfrm rot="16200000" flipH="1">
            <a:off x="7572396" y="1500174"/>
            <a:ext cx="500066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Connecteur droit avec flèche 52"/>
          <p:cNvCxnSpPr>
            <a:stCxn id="5" idx="4"/>
            <a:endCxn id="8" idx="0"/>
          </p:cNvCxnSpPr>
          <p:nvPr/>
        </p:nvCxnSpPr>
        <p:spPr>
          <a:xfrm rot="16200000" flipH="1">
            <a:off x="6983032" y="2089537"/>
            <a:ext cx="500066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Connecteur droit avec flèche 55"/>
          <p:cNvCxnSpPr>
            <a:stCxn id="5" idx="4"/>
            <a:endCxn id="9" idx="0"/>
          </p:cNvCxnSpPr>
          <p:nvPr/>
        </p:nvCxnSpPr>
        <p:spPr>
          <a:xfrm rot="5400000">
            <a:off x="6393669" y="1535893"/>
            <a:ext cx="500066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>
            <a:stCxn id="4" idx="4"/>
            <a:endCxn id="5" idx="2"/>
          </p:cNvCxnSpPr>
          <p:nvPr/>
        </p:nvCxnSpPr>
        <p:spPr>
          <a:xfrm rot="16200000" flipH="1">
            <a:off x="5054206" y="910810"/>
            <a:ext cx="500066" cy="821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4" idx="4"/>
            <a:endCxn id="6" idx="6"/>
          </p:cNvCxnSpPr>
          <p:nvPr/>
        </p:nvCxnSpPr>
        <p:spPr>
          <a:xfrm rot="5400000">
            <a:off x="4214811" y="928670"/>
            <a:ext cx="535785" cy="821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7" name="Rectangle à coins arrondis 66"/>
          <p:cNvSpPr/>
          <p:nvPr/>
        </p:nvSpPr>
        <p:spPr>
          <a:xfrm>
            <a:off x="214282" y="5429264"/>
            <a:ext cx="1357290" cy="114300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المناهج</a:t>
            </a:r>
          </a:p>
          <a:p>
            <a:pPr algn="ctr" rtl="1"/>
            <a:r>
              <a:rPr lang="ar-DZ" sz="2000" b="1" dirty="0" smtClean="0"/>
              <a:t>المنظومة</a:t>
            </a:r>
            <a:endParaRPr lang="fr-FR" sz="2000" b="1" dirty="0">
              <a:effectLst/>
            </a:endParaRPr>
          </a:p>
        </p:txBody>
      </p:sp>
      <p:sp>
        <p:nvSpPr>
          <p:cNvPr id="74" name="Rectangle à coins arrondis 73"/>
          <p:cNvSpPr/>
          <p:nvPr/>
        </p:nvSpPr>
        <p:spPr>
          <a:xfrm>
            <a:off x="6572264" y="4071942"/>
            <a:ext cx="1285884" cy="257176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انتاجه</a:t>
            </a:r>
          </a:p>
          <a:p>
            <a:pPr algn="ctr" rtl="1"/>
            <a:r>
              <a:rPr lang="ar-DZ" sz="2000" b="1" dirty="0" smtClean="0">
                <a:effectLst/>
              </a:rPr>
              <a:t>إنتاج التلاميذ</a:t>
            </a:r>
          </a:p>
          <a:p>
            <a:pPr algn="ctr" rtl="1"/>
            <a:r>
              <a:rPr lang="ar-DZ" sz="2000" b="1" dirty="0" smtClean="0"/>
              <a:t>لإنتاج زملائه</a:t>
            </a:r>
            <a:endParaRPr lang="fr-FR" sz="2000" b="1" dirty="0">
              <a:effectLst/>
            </a:endParaRPr>
          </a:p>
        </p:txBody>
      </p:sp>
      <p:sp>
        <p:nvSpPr>
          <p:cNvPr id="75" name="Rectangle à coins arrondis 74"/>
          <p:cNvSpPr/>
          <p:nvPr/>
        </p:nvSpPr>
        <p:spPr>
          <a:xfrm>
            <a:off x="5072066" y="4071942"/>
            <a:ext cx="1500198" cy="257176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النظام الفرعي للمؤسسة</a:t>
            </a:r>
          </a:p>
          <a:p>
            <a:pPr algn="ctr" rtl="1"/>
            <a:r>
              <a:rPr lang="ar-DZ" sz="2000" b="1" dirty="0" smtClean="0"/>
              <a:t>التلاميذ المدرسين</a:t>
            </a:r>
            <a:endParaRPr lang="fr-FR" sz="2000" b="1" dirty="0">
              <a:effectLst/>
            </a:endParaRPr>
          </a:p>
        </p:txBody>
      </p:sp>
      <p:sp>
        <p:nvSpPr>
          <p:cNvPr id="76" name="Rectangle à coins arrondis 75"/>
          <p:cNvSpPr/>
          <p:nvPr/>
        </p:nvSpPr>
        <p:spPr>
          <a:xfrm>
            <a:off x="3786182" y="3929066"/>
            <a:ext cx="1071570" cy="78581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الإبن</a:t>
            </a:r>
            <a:endParaRPr lang="fr-FR" sz="2000" b="1" dirty="0">
              <a:effectLst/>
            </a:endParaRPr>
          </a:p>
        </p:txBody>
      </p:sp>
      <p:sp>
        <p:nvSpPr>
          <p:cNvPr id="77" name="Rectangle à coins arrondis 76"/>
          <p:cNvSpPr/>
          <p:nvPr/>
        </p:nvSpPr>
        <p:spPr>
          <a:xfrm>
            <a:off x="2643174" y="4286256"/>
            <a:ext cx="1214446" cy="114300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التلاميذ</a:t>
            </a:r>
          </a:p>
          <a:p>
            <a:pPr algn="ctr" rtl="1"/>
            <a:r>
              <a:rPr lang="ar-DZ" sz="2000" b="1" dirty="0" smtClean="0"/>
              <a:t>المدرس</a:t>
            </a:r>
            <a:endParaRPr lang="fr-FR" sz="2000" b="1" dirty="0">
              <a:effectLst/>
            </a:endParaRPr>
          </a:p>
        </p:txBody>
      </p:sp>
      <p:sp>
        <p:nvSpPr>
          <p:cNvPr id="78" name="Rectangle à coins arrondis 77"/>
          <p:cNvSpPr/>
          <p:nvPr/>
        </p:nvSpPr>
        <p:spPr>
          <a:xfrm>
            <a:off x="1428728" y="4786322"/>
            <a:ext cx="1214446" cy="1214446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التلاميذ</a:t>
            </a:r>
          </a:p>
          <a:p>
            <a:pPr algn="ctr" rtl="1"/>
            <a:r>
              <a:rPr lang="ar-DZ" sz="2000" b="1" dirty="0" smtClean="0"/>
              <a:t>المدرس</a:t>
            </a:r>
            <a:endParaRPr lang="fr-FR" sz="2000" b="1" dirty="0">
              <a:effectLst/>
            </a:endParaRPr>
          </a:p>
        </p:txBody>
      </p:sp>
      <p:sp>
        <p:nvSpPr>
          <p:cNvPr id="79" name="Rectangle à coins arrondis 78"/>
          <p:cNvSpPr/>
          <p:nvPr/>
        </p:nvSpPr>
        <p:spPr>
          <a:xfrm>
            <a:off x="7858148" y="4071942"/>
            <a:ext cx="1071570" cy="2571768"/>
          </a:xfrm>
          <a:prstGeom prst="roundRect">
            <a:avLst>
              <a:gd name="adj" fmla="val 50000"/>
            </a:avLst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>
                <a:effectLst/>
              </a:rPr>
              <a:t>إنتاجه</a:t>
            </a:r>
          </a:p>
          <a:p>
            <a:pPr algn="ctr" rtl="1"/>
            <a:r>
              <a:rPr lang="ar-DZ" sz="2000" b="1" dirty="0" smtClean="0"/>
              <a:t>إنتاج زملائه</a:t>
            </a:r>
            <a:endParaRPr lang="fr-FR" sz="2000" b="1" dirty="0">
              <a:effectLst/>
            </a:endParaRPr>
          </a:p>
        </p:txBody>
      </p:sp>
      <p:cxnSp>
        <p:nvCxnSpPr>
          <p:cNvPr id="88" name="Connecteur droit avec flèche 87"/>
          <p:cNvCxnSpPr>
            <a:stCxn id="10" idx="4"/>
            <a:endCxn id="78" idx="0"/>
          </p:cNvCxnSpPr>
          <p:nvPr/>
        </p:nvCxnSpPr>
        <p:spPr>
          <a:xfrm rot="16200000" flipH="1">
            <a:off x="1053678" y="3804049"/>
            <a:ext cx="1785950" cy="1785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1" name="Connecteur droit avec flèche 90"/>
          <p:cNvCxnSpPr>
            <a:stCxn id="13" idx="4"/>
            <a:endCxn id="67" idx="0"/>
          </p:cNvCxnSpPr>
          <p:nvPr/>
        </p:nvCxnSpPr>
        <p:spPr>
          <a:xfrm rot="16200000" flipH="1">
            <a:off x="-410809" y="4125528"/>
            <a:ext cx="2428892" cy="1785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Organigramme : Terminateur 42"/>
          <p:cNvSpPr/>
          <p:nvPr/>
        </p:nvSpPr>
        <p:spPr>
          <a:xfrm>
            <a:off x="571472" y="3357562"/>
            <a:ext cx="8572528" cy="285752"/>
          </a:xfrm>
          <a:prstGeom prst="flowChartTermina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67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FFFFF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620713"/>
            <a:ext cx="5327650" cy="5400675"/>
          </a:xfrm>
          <a:noFill/>
        </p:spPr>
      </p:pic>
      <p:pic>
        <p:nvPicPr>
          <p:cNvPr id="99336" name="Picture 8" descr="صورة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11688" y="549275"/>
            <a:ext cx="4532312" cy="6308725"/>
          </a:xfrm>
          <a:noFill/>
        </p:spPr>
      </p:pic>
      <p:sp>
        <p:nvSpPr>
          <p:cNvPr id="15364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156725-11CE-4907-A5D4-558CD7B8E21E}" type="slidenum">
              <a:rPr lang="ar-DZ"/>
              <a:pPr>
                <a:defRPr/>
              </a:pPr>
              <a:t>2</a:t>
            </a:fld>
            <a:endParaRPr lang="fr-FR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250825" y="2379663"/>
            <a:ext cx="4968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sz="10800" b="1">
                <a:solidFill>
                  <a:srgbClr val="FF0000"/>
                </a:solidFill>
              </a:rPr>
              <a:t>التقويم؟</a:t>
            </a:r>
            <a:endParaRPr lang="fr-FR" sz="10800" b="1">
              <a:solidFill>
                <a:srgbClr val="FF0000"/>
              </a:solidFill>
            </a:endParaRP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5500688" y="2644775"/>
            <a:ext cx="2143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sz="9600" b="1">
                <a:solidFill>
                  <a:srgbClr val="FF0000"/>
                </a:solidFill>
              </a:rPr>
              <a:t>واقع</a:t>
            </a:r>
            <a:endParaRPr lang="fr-FR"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993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DZ" b="1" dirty="0" err="1" smtClean="0"/>
              <a:t>التقويم </a:t>
            </a:r>
            <a:r>
              <a:rPr lang="ar-DZ" b="1" dirty="0" smtClean="0"/>
              <a:t>/ النقطة</a:t>
            </a:r>
            <a:endParaRPr lang="fr-FR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2987824" y="1844824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600" b="1" dirty="0" smtClean="0"/>
              <a:t>النقطة هي </a:t>
            </a:r>
            <a:r>
              <a:rPr lang="ar-DZ" sz="3600" b="1" dirty="0" smtClean="0">
                <a:solidFill>
                  <a:srgbClr val="FF0000"/>
                </a:solidFill>
              </a:rPr>
              <a:t>حافز</a:t>
            </a:r>
            <a:r>
              <a:rPr lang="ar-DZ" sz="3600" b="1" dirty="0" smtClean="0"/>
              <a:t> لأعمال التلاميذ</a:t>
            </a:r>
            <a:endParaRPr lang="fr-FR" sz="36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3995936" y="3284984"/>
            <a:ext cx="34563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3200" b="1" dirty="0" smtClean="0"/>
              <a:t>النقطة أداة للضبط</a:t>
            </a:r>
          </a:p>
          <a:p>
            <a:pPr algn="r" rtl="1"/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4869160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/>
              <a:t>هدف التقويم هو تقدير معدل عام سنوي </a:t>
            </a:r>
            <a:r>
              <a:rPr lang="ar-DZ" sz="4000" b="1" dirty="0" err="1" smtClean="0"/>
              <a:t>للتلميذ </a:t>
            </a:r>
            <a:r>
              <a:rPr lang="ar-DZ" sz="4000" b="1" dirty="0" smtClean="0"/>
              <a:t>( </a:t>
            </a:r>
            <a:r>
              <a:rPr lang="ar-DZ" sz="4000" b="1" dirty="0" err="1" smtClean="0"/>
              <a:t>درس </a:t>
            </a:r>
            <a:r>
              <a:rPr lang="ar-DZ" sz="4000" b="1" dirty="0" smtClean="0"/>
              <a:t>, </a:t>
            </a:r>
            <a:r>
              <a:rPr lang="ar-DZ" sz="4000" b="1" dirty="0" err="1" smtClean="0"/>
              <a:t>دورة </a:t>
            </a:r>
            <a:r>
              <a:rPr lang="ar-DZ" sz="4000" b="1" dirty="0" smtClean="0"/>
              <a:t>, </a:t>
            </a:r>
            <a:r>
              <a:rPr lang="ar-DZ" sz="4000" b="1" dirty="0" err="1" smtClean="0"/>
              <a:t>المنهاج )</a:t>
            </a:r>
            <a:endParaRPr lang="fr-F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صور جديدة\الدماغ\ووو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6264696" cy="6480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ZoneTexte 2"/>
          <p:cNvSpPr txBox="1"/>
          <p:nvPr/>
        </p:nvSpPr>
        <p:spPr>
          <a:xfrm>
            <a:off x="3635896" y="126876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النقطة</a:t>
            </a:r>
            <a:endParaRPr lang="fr-FR" sz="4000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60032" y="1628800"/>
            <a:ext cx="64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b="1" dirty="0" smtClean="0">
                <a:solidFill>
                  <a:srgbClr val="FF0000"/>
                </a:solidFill>
              </a:rPr>
              <a:t>النقطة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14805" y="980728"/>
            <a:ext cx="1204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النقطة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50160" y="2132856"/>
            <a:ext cx="797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2400" b="1" dirty="0" smtClean="0">
                <a:solidFill>
                  <a:srgbClr val="FF0000"/>
                </a:solidFill>
              </a:rPr>
              <a:t>النقطة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8861" y="2636912"/>
            <a:ext cx="1204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4000" b="1" dirty="0" smtClean="0">
                <a:solidFill>
                  <a:srgbClr val="FF0000"/>
                </a:solidFill>
              </a:rPr>
              <a:t>النقطة</a:t>
            </a:r>
            <a:endParaRPr lang="fr-FR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L 0.05503 0.1784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1.85185E-6 C -0.0401 -0.02292 -0.08003 -0.0456 -0.10729 -0.03958 C -0.13454 -0.03356 -0.14496 0.03472 -0.16319 0.03658 C -0.18142 0.03843 -0.20312 -0.05393 -0.21666 -0.02847 C -0.2302 -0.00301 -0.24808 0.14792 -0.24409 0.18889 C -0.2401 0.22986 -0.21649 0.22361 -0.19288 0.21759 " pathEditMode="relative" ptsTypes="aaaaaA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58 0.00764 C 0.04392 0.00625 0.04844 0.0044 0.05278 0.00301 C 0.05955 -0.00162 0.06753 -0.00301 0.07413 -0.0081 C 0.07656 -0.00995 0.08125 -0.01458 0.08125 -0.01458 C 0.08385 -0.0199 0.08368 -0.01828 0.08489 -0.02407 C 0.08576 -0.02824 0.08732 -0.0368 0.08732 -0.0368 C 0.096 -0.03518 0.10382 -0.03102 0.11232 -0.0287 C 0.11545 -0.02685 0.11979 -0.02384 0.12291 -0.02245 C 0.12604 -0.02106 0.13246 -0.01921 0.13246 -0.01921 C 0.19705 -0.02153 0.16649 -0.00694 0.18489 -0.03032 C 0.18732 -0.0368 0.19149 -0.04259 0.19323 -0.04953 C 0.19427 -0.0537 0.19566 -0.06203 0.19566 -0.06203 C 0.19462 -0.08194 0.19566 -0.09004 0.18611 -0.10347 C 0.18368 -0.11273 0.17864 -0.12083 0.17413 -0.1287 C 0.17257 -0.13472 0.17344 -0.13287 0.17066 -0.13842 C 0.16909 -0.14166 0.1658 -0.14791 0.1658 -0.14791 C 0.1625 -0.16481 0.16406 -0.175 0.16232 -0.19537 C 0.1618 -0.20069 0.15868 -0.20486 0.15746 -0.20972 C 0.15382 -0.22384 0.15225 -0.23125 0.1408 -0.23518 C 0.13628 -0.23935 0.13177 -0.2412 0.12656 -0.24305 C 0.10121 -0.26921 0.09236 -0.26389 0.05521 -0.26528 C 0.0408 -0.27176 0.05052 -0.26875 0.02534 -0.2669 C 0.02083 -0.26528 0.01788 -0.26227 0.01354 -0.26065 C 0.01059 -0.24884 0.00278 -0.24537 -0.00434 -0.23842 C -0.00608 -0.23495 -0.00886 -0.2324 -0.01042 -0.2287 C -0.01268 -0.22338 -0.01233 -0.2169 -0.01511 -0.21134 C -0.01702 -0.2074 -0.01962 -0.20463 -0.02101 -0.20023 C -0.02379 -0.19143 -0.02691 -0.17546 -0.03299 -0.17014 C -0.03542 -0.16805 -0.04375 -0.16713 -0.04479 -0.1669 C -0.05677 -0.16736 -0.06875 -0.16713 -0.08056 -0.16852 C -0.08264 -0.16875 -0.0882 -0.17731 -0.08889 -0.17801 C -0.09028 -0.1794 -0.09219 -0.18009 -0.09375 -0.18125 C -0.09584 -0.18264 -0.09792 -0.18403 -0.09966 -0.18588 C -0.1033 -0.18958 -0.10591 -0.19583 -0.1092 -0.20023 C -0.11077 -0.20625 -0.10886 -0.21389 -0.11146 -0.21921 C -0.11233 -0.22106 -0.11476 -0.21828 -0.11632 -0.21759 C -0.12275 -0.21528 -0.129 -0.2118 -0.13542 -0.20972 C -0.14011 -0.20532 -0.14566 -0.2037 -0.15087 -0.20023 C -0.1566 -0.19213 -0.15816 -0.19166 -0.16389 -0.18125 C -0.16511 -0.17916 -0.16754 -0.17477 -0.16754 -0.17477 C -0.16875 -0.17014 -0.16979 -0.16528 -0.17101 -0.16065 C -0.17101 -0.15903 -0.17205 -0.1294 -0.17344 -0.12245 C -0.17431 -0.11759 -0.17778 -0.11111 -0.17934 -0.10648 C -0.18143 -0.10046 -0.18455 -0.09514 -0.18646 -0.08912 C -0.1875 -0.08611 -0.18889 -0.07963 -0.18889 -0.07963 C -0.19028 -0.06898 -0.19045 -0.0669 -0.19844 -0.0669 " pathEditMode="relative" ptsTypes="fffffffffffffffffffffffffffffffffffffffffffff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3143250" y="1571625"/>
            <a:ext cx="5643563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ar-JO" sz="3600" b="1" dirty="0"/>
              <a:t>من قسم</a:t>
            </a:r>
            <a:r>
              <a:rPr lang="ar-DZ" sz="3600" b="1" dirty="0"/>
              <a:t> </a:t>
            </a:r>
            <a:r>
              <a:rPr lang="ar-JO" sz="3600" b="1" dirty="0"/>
              <a:t>ا</a:t>
            </a:r>
            <a:r>
              <a:rPr lang="ar-DZ" sz="3600" b="1" dirty="0"/>
              <a:t>لتربية التحضيرية </a:t>
            </a:r>
            <a:r>
              <a:rPr lang="ar-JO" sz="3600" b="1" dirty="0"/>
              <a:t>إلى </a:t>
            </a:r>
            <a:r>
              <a:rPr lang="ar-DZ" sz="3600" b="1" dirty="0"/>
              <a:t>غاية أن </a:t>
            </a:r>
            <a:r>
              <a:rPr lang="ar-DZ" sz="3600" b="1" dirty="0" smtClean="0"/>
              <a:t>يتخرج التلميذ </a:t>
            </a:r>
            <a:r>
              <a:rPr lang="ar-JO" sz="3600" b="1" dirty="0" smtClean="0"/>
              <a:t>يخضع </a:t>
            </a:r>
            <a:r>
              <a:rPr lang="ar-DZ" sz="3600" b="1" dirty="0">
                <a:solidFill>
                  <a:srgbClr val="FF0000"/>
                </a:solidFill>
              </a:rPr>
              <a:t>المتعلم</a:t>
            </a:r>
            <a:r>
              <a:rPr lang="ar-DZ" sz="3600" b="1" dirty="0">
                <a:solidFill>
                  <a:schemeClr val="bg1"/>
                </a:solidFill>
              </a:rPr>
              <a:t> </a:t>
            </a:r>
            <a:r>
              <a:rPr lang="ar-JO" sz="3600" b="1" dirty="0"/>
              <a:t>لسلسلة من عمليات التقويم المدرسية.</a:t>
            </a:r>
            <a:r>
              <a:rPr lang="ar-DZ" sz="3600" b="1" dirty="0"/>
              <a:t> </a:t>
            </a:r>
            <a:r>
              <a:rPr lang="ar-JO" sz="3600" b="1" dirty="0"/>
              <a:t> و التي تجعلهم يعيشون طوال الوقت </a:t>
            </a:r>
            <a:r>
              <a:rPr lang="ar-DZ" sz="3600" b="1" dirty="0"/>
              <a:t>(</a:t>
            </a:r>
            <a:r>
              <a:rPr lang="ar-DZ" sz="3600" b="1" dirty="0" err="1"/>
              <a:t>12سنة</a:t>
            </a:r>
            <a:r>
              <a:rPr lang="ar-DZ" sz="3600" b="1" dirty="0"/>
              <a:t>)ف</a:t>
            </a:r>
            <a:r>
              <a:rPr lang="ar-JO" sz="3600" b="1" dirty="0"/>
              <a:t>ي ظل ظروف نفسية </a:t>
            </a:r>
            <a:r>
              <a:rPr lang="ar-JO" sz="3600" b="1" dirty="0">
                <a:solidFill>
                  <a:schemeClr val="bg1"/>
                </a:solidFill>
              </a:rPr>
              <a:t>صعبة.</a:t>
            </a:r>
          </a:p>
          <a:p>
            <a:pPr algn="just">
              <a:spcBef>
                <a:spcPct val="50000"/>
              </a:spcBef>
            </a:pPr>
            <a:r>
              <a:rPr lang="ar-JO" sz="4000" b="1" u="sng" dirty="0">
                <a:solidFill>
                  <a:srgbClr val="FF0000"/>
                </a:solidFill>
              </a:rPr>
              <a:t>هنا </a:t>
            </a:r>
            <a:r>
              <a:rPr lang="ar-DZ" sz="4000" b="1" u="sng" dirty="0">
                <a:solidFill>
                  <a:srgbClr val="FF0000"/>
                </a:solidFill>
              </a:rPr>
              <a:t>ت</a:t>
            </a:r>
            <a:r>
              <a:rPr lang="ar-JO" sz="4000" b="1" u="sng" dirty="0">
                <a:solidFill>
                  <a:srgbClr val="FF0000"/>
                </a:solidFill>
              </a:rPr>
              <a:t>ظهر التساؤل</a:t>
            </a:r>
            <a:r>
              <a:rPr lang="ar-DZ" sz="4000" b="1" u="sng" dirty="0">
                <a:solidFill>
                  <a:srgbClr val="FF0000"/>
                </a:solidFill>
              </a:rPr>
              <a:t>ات التالية </a:t>
            </a:r>
            <a:r>
              <a:rPr lang="ar-JO" sz="4000" b="1" u="sng" dirty="0" err="1">
                <a:solidFill>
                  <a:srgbClr val="FF0000"/>
                </a:solidFill>
              </a:rPr>
              <a:t>؟!</a:t>
            </a:r>
            <a:r>
              <a:rPr lang="ar-JO" sz="3600" b="1" dirty="0">
                <a:solidFill>
                  <a:srgbClr val="FF0000"/>
                </a:solidFill>
              </a:rPr>
              <a:t> </a:t>
            </a:r>
            <a:r>
              <a:rPr lang="ar-DZ" sz="3600" b="1" dirty="0" err="1">
                <a:solidFill>
                  <a:schemeClr val="bg1"/>
                </a:solidFill>
              </a:rPr>
              <a:t>:-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ph sz="half" idx="1"/>
          </p:nvPr>
        </p:nvGraphicFramePr>
        <p:xfrm>
          <a:off x="107950" y="1268413"/>
          <a:ext cx="2965450" cy="4321175"/>
        </p:xfrm>
        <a:graphic>
          <a:graphicData uri="http://schemas.openxmlformats.org/presentationml/2006/ole">
            <p:oleObj spid="_x0000_s1026" name="Bitmap Image" r:id="rId4" imgW="3123810" imgH="4552381" progId="PBrush">
              <p:embed/>
            </p:oleObj>
          </a:graphicData>
        </a:graphic>
      </p:graphicFrame>
      <p:sp>
        <p:nvSpPr>
          <p:cNvPr id="102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D3B937-ACB0-44CB-B4DB-59A31B2E34C5}" type="slidenum">
              <a:rPr lang="ar-SA"/>
              <a:pPr>
                <a:defRPr/>
              </a:pPr>
              <a:t>5</a:t>
            </a:fld>
            <a:endParaRPr lang="en-US"/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1547813" y="333375"/>
            <a:ext cx="6264275" cy="881063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JO" sz="4800">
                <a:solidFill>
                  <a:srgbClr val="FF3300"/>
                </a:solidFill>
              </a:rPr>
              <a:t>واقع عملية التقويم في المدرسة</a:t>
            </a:r>
            <a:endParaRPr lang="en-US" sz="48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هل يملك المعلمون ثقافة تقويم مرجعية كافية مـوّجهة للفعل التربوي؟</a:t>
            </a:r>
            <a:endParaRPr lang="ar-DZ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هل يطبق المعلمـون </a:t>
            </a:r>
            <a:r>
              <a:rPr lang="ar-SA" sz="2800" b="1" dirty="0" err="1" smtClean="0"/>
              <a:t>إجراءت</a:t>
            </a:r>
            <a:r>
              <a:rPr lang="ar-SA" sz="2800" b="1" dirty="0" smtClean="0"/>
              <a:t> التقويم المنصوص </a:t>
            </a:r>
            <a:r>
              <a:rPr lang="ar-SA" sz="2800" b="1" dirty="0" err="1" smtClean="0"/>
              <a:t>عليها؟</a:t>
            </a:r>
            <a:r>
              <a:rPr lang="ar-SA" sz="2800" b="1" dirty="0" smtClean="0"/>
              <a:t> </a:t>
            </a:r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ما</a:t>
            </a:r>
            <a:r>
              <a:rPr lang="ar-DZ" sz="2800" b="1" dirty="0" smtClean="0"/>
              <a:t> </a:t>
            </a:r>
            <a:r>
              <a:rPr lang="ar-SA" sz="2800" b="1" dirty="0" smtClean="0"/>
              <a:t>هي الأسئلة التي يستخدمها المعلمون في </a:t>
            </a:r>
            <a:r>
              <a:rPr lang="ar-SA" sz="2800" b="1" dirty="0" err="1" smtClean="0"/>
              <a:t>التقويم ؟</a:t>
            </a:r>
            <a:endParaRPr lang="ar-SA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ما</a:t>
            </a:r>
            <a:r>
              <a:rPr lang="ar-DZ" sz="2800" b="1" dirty="0" smtClean="0"/>
              <a:t> </a:t>
            </a:r>
            <a:r>
              <a:rPr lang="ar-SA" sz="2800" b="1" dirty="0" smtClean="0"/>
              <a:t>هي النماذج التقويمية التي يشيع استخـدامها عند </a:t>
            </a:r>
            <a:r>
              <a:rPr lang="ar-SA" sz="2800" b="1" dirty="0" err="1" smtClean="0"/>
              <a:t>المعلمين ؟</a:t>
            </a:r>
            <a:endParaRPr lang="ar-SA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هل توفر إجراءات التقويم الحالية مؤشرات كافية للحكم على اكتساب </a:t>
            </a:r>
            <a:r>
              <a:rPr lang="ar-SA" sz="2800" b="1" dirty="0" err="1" smtClean="0"/>
              <a:t>الكفاءة؟</a:t>
            </a:r>
            <a:endParaRPr lang="ar-SA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هل تساعد إجراءات التقويم المتبعة في التقليل من الفشل </a:t>
            </a:r>
            <a:r>
              <a:rPr lang="ar-SA" sz="2800" b="1" dirty="0" err="1" smtClean="0"/>
              <a:t>الدراسي ؟</a:t>
            </a:r>
            <a:endParaRPr lang="ar-SA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sz="2800" b="1" dirty="0" smtClean="0"/>
              <a:t>ــ ما موقف المديرين و المعلمين  من وضعيات التقويم السائدة </a:t>
            </a:r>
            <a:r>
              <a:rPr lang="ar-SA" sz="2800" b="1" dirty="0" err="1" smtClean="0"/>
              <a:t>حاليا؟</a:t>
            </a:r>
            <a:endParaRPr lang="ar-SA" altLang="zh-CN" sz="2800" b="1" dirty="0" smtClean="0"/>
          </a:p>
          <a:p>
            <a:pPr marL="609600" indent="-609600" algn="r" rtl="1">
              <a:lnSpc>
                <a:spcPct val="90000"/>
              </a:lnSpc>
              <a:buFont typeface="Arial" pitchFamily="34" charset="0"/>
              <a:buAutoNum type="arabicPeriod"/>
            </a:pPr>
            <a:r>
              <a:rPr lang="ar-SA" altLang="zh-CN" sz="2800" b="1" dirty="0" smtClean="0"/>
              <a:t>ــ ما</a:t>
            </a:r>
            <a:r>
              <a:rPr lang="ar-DZ" altLang="zh-CN" sz="2800" b="1" dirty="0" smtClean="0"/>
              <a:t> </a:t>
            </a:r>
            <a:r>
              <a:rPr lang="ar-SA" altLang="zh-CN" sz="2800" b="1" dirty="0" smtClean="0"/>
              <a:t>هي الصعوبات التي يواجهها المعلمون في استخدام </a:t>
            </a:r>
            <a:r>
              <a:rPr lang="ar-SA" altLang="zh-CN" sz="2800" b="1" dirty="0" err="1" smtClean="0"/>
              <a:t>التقويم ؟</a:t>
            </a:r>
            <a:r>
              <a:rPr lang="ar-SA" altLang="zh-CN" sz="2800" dirty="0" smtClean="0"/>
              <a:t> </a:t>
            </a:r>
            <a:endParaRPr lang="fr-FR" sz="2800" dirty="0" smtClean="0">
              <a:cs typeface="Arial" pitchFamily="34" charset="0"/>
            </a:endParaRPr>
          </a:p>
        </p:txBody>
      </p:sp>
      <p:sp>
        <p:nvSpPr>
          <p:cNvPr id="16387" name="AutoShape 8"/>
          <p:cNvSpPr>
            <a:spLocks noChangeArrowheads="1"/>
          </p:cNvSpPr>
          <p:nvPr/>
        </p:nvSpPr>
        <p:spPr bwMode="auto">
          <a:xfrm>
            <a:off x="2339752" y="211139"/>
            <a:ext cx="4104456" cy="1129630"/>
          </a:xfrm>
          <a:prstGeom prst="roundRect">
            <a:avLst>
              <a:gd name="adj" fmla="val 16667"/>
            </a:avLst>
          </a:prstGeom>
          <a:solidFill>
            <a:schemeClr val="bg2">
              <a:lumMod val="75000"/>
            </a:schemeClr>
          </a:solidFill>
          <a:ln w="57150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pPr algn="ctr"/>
            <a:r>
              <a:rPr lang="ar-DZ" sz="7200" b="1" dirty="0" smtClean="0"/>
              <a:t>الإشكالية</a:t>
            </a:r>
            <a:endParaRPr lang="fr-FR" sz="7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4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uiExpand="1" build="p"/>
      <p:bldP spid="1638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611560" y="1412776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5400" b="1" dirty="0" smtClean="0"/>
              <a:t>كيف يمكن أن يكون التقويم وسيلة للتعلم و </a:t>
            </a:r>
            <a:r>
              <a:rPr lang="ar-DZ" sz="5400" b="1" dirty="0" err="1" smtClean="0"/>
              <a:t>البحث ؟</a:t>
            </a:r>
            <a:endParaRPr lang="fr-FR" sz="5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179512" y="3573016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sz="4400" b="1" dirty="0" smtClean="0"/>
              <a:t>كيف يمكن أن يكون أداة تساعد على ضبط وتشخيص و تصحيح </a:t>
            </a:r>
            <a:r>
              <a:rPr lang="ar-DZ" sz="4400" b="1" dirty="0" err="1" smtClean="0"/>
              <a:t>سيرورة</a:t>
            </a:r>
            <a:r>
              <a:rPr lang="ar-DZ" sz="4400" b="1" dirty="0" smtClean="0"/>
              <a:t> </a:t>
            </a:r>
            <a:r>
              <a:rPr lang="ar-DZ" sz="4400" b="1" dirty="0" err="1" smtClean="0"/>
              <a:t>التعليم ؟</a:t>
            </a:r>
            <a:endParaRPr lang="fr-F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FFFFF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620713"/>
            <a:ext cx="5327650" cy="5400675"/>
          </a:xfrm>
          <a:noFill/>
        </p:spPr>
      </p:pic>
      <p:pic>
        <p:nvPicPr>
          <p:cNvPr id="99336" name="Picture 8" descr="صورة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11688" y="549275"/>
            <a:ext cx="4532312" cy="6308725"/>
          </a:xfrm>
          <a:noFill/>
        </p:spPr>
      </p:pic>
      <p:sp>
        <p:nvSpPr>
          <p:cNvPr id="15364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712AF1-F623-49BC-998D-99C61391E16B}" type="slidenum">
              <a:rPr lang="ar-DZ"/>
              <a:pPr>
                <a:defRPr/>
              </a:pPr>
              <a:t>8</a:t>
            </a:fld>
            <a:endParaRPr lang="fr-FR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250825" y="2379663"/>
            <a:ext cx="4968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sz="10800" b="1">
                <a:solidFill>
                  <a:srgbClr val="FF0000"/>
                </a:solidFill>
              </a:rPr>
              <a:t>التقويم؟</a:t>
            </a:r>
            <a:endParaRPr lang="fr-FR" sz="10800" b="1">
              <a:solidFill>
                <a:srgbClr val="FF0000"/>
              </a:solidFill>
            </a:endParaRP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6083300" y="2060575"/>
            <a:ext cx="13684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ar-DZ" sz="9600" b="1">
                <a:solidFill>
                  <a:srgbClr val="FF0000"/>
                </a:solidFill>
              </a:rPr>
              <a:t>ما هو</a:t>
            </a:r>
            <a:endParaRPr lang="fr-FR" sz="9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99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algn="ctr" eaLnBrk="1" hangingPunct="1">
              <a:defRPr/>
            </a:pPr>
            <a:r>
              <a:rPr lang="ar-EG" b="1" dirty="0" smtClean="0">
                <a:solidFill>
                  <a:schemeClr val="accent5">
                    <a:lumMod val="50000"/>
                  </a:schemeClr>
                </a:solidFill>
              </a:rPr>
              <a:t>الاختلاف والاتفاق بين التقويم و التقييم ..</a:t>
            </a: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5148263" y="2781300"/>
            <a:ext cx="2232025" cy="22320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ar-EG" sz="2400" b="1"/>
              <a:t>التقييم</a:t>
            </a:r>
            <a:endParaRPr lang="en-US" sz="2400" b="1"/>
          </a:p>
          <a:p>
            <a:pPr algn="ctr" rtl="0"/>
            <a:r>
              <a:rPr lang="en-US" sz="2400" b="1"/>
              <a:t>valuation</a:t>
            </a:r>
          </a:p>
          <a:p>
            <a:pPr algn="ctr" rtl="0"/>
            <a:endParaRPr lang="en-US" sz="2400"/>
          </a:p>
        </p:txBody>
      </p:sp>
      <p:sp>
        <p:nvSpPr>
          <p:cNvPr id="13317" name="Line 6"/>
          <p:cNvSpPr>
            <a:spLocks noChangeShapeType="1"/>
          </p:cNvSpPr>
          <p:nvPr/>
        </p:nvSpPr>
        <p:spPr bwMode="auto">
          <a:xfrm flipH="1">
            <a:off x="3286116" y="3929066"/>
            <a:ext cx="18716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785786" y="3429000"/>
            <a:ext cx="2214578" cy="79216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 dirty="0"/>
              <a:t>ليس من أهدافه تغيير </a:t>
            </a:r>
          </a:p>
          <a:p>
            <a:pPr algn="ctr"/>
            <a:r>
              <a:rPr lang="ar-EG" sz="2400" b="1" dirty="0"/>
              <a:t>ما هو قا ئم </a:t>
            </a:r>
            <a:endParaRPr lang="en-US" sz="2400" b="1" dirty="0"/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 flipH="1">
            <a:off x="3419475" y="4508500"/>
            <a:ext cx="2016125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3320" name="Rectangle 9"/>
          <p:cNvSpPr>
            <a:spLocks noChangeArrowheads="1"/>
          </p:cNvSpPr>
          <p:nvPr/>
        </p:nvSpPr>
        <p:spPr bwMode="auto">
          <a:xfrm>
            <a:off x="1403350" y="4941888"/>
            <a:ext cx="1944688" cy="7921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/>
              <a:t>محدد بزمن ومكان</a:t>
            </a:r>
            <a:endParaRPr lang="en-US" sz="2400" b="1"/>
          </a:p>
        </p:txBody>
      </p:sp>
      <p:sp>
        <p:nvSpPr>
          <p:cNvPr id="13321" name="Line 11"/>
          <p:cNvSpPr>
            <a:spLocks noChangeShapeType="1"/>
          </p:cNvSpPr>
          <p:nvPr/>
        </p:nvSpPr>
        <p:spPr bwMode="auto">
          <a:xfrm flipH="1" flipV="1">
            <a:off x="4286247" y="3071810"/>
            <a:ext cx="1006477" cy="2127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611188" y="2060575"/>
            <a:ext cx="4032250" cy="9366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 dirty="0"/>
              <a:t>لجوانب محددة ة ليس شاملا أو مستمرا</a:t>
            </a:r>
            <a:endParaRPr lang="en-US" sz="2400" b="1" dirty="0"/>
          </a:p>
        </p:txBody>
      </p:sp>
      <p:sp>
        <p:nvSpPr>
          <p:cNvPr id="13323" name="Line 13"/>
          <p:cNvSpPr>
            <a:spLocks noChangeShapeType="1"/>
          </p:cNvSpPr>
          <p:nvPr/>
        </p:nvSpPr>
        <p:spPr bwMode="auto">
          <a:xfrm>
            <a:off x="6084888" y="494188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3324" name="Rectangle 14"/>
          <p:cNvSpPr>
            <a:spLocks noChangeArrowheads="1"/>
          </p:cNvSpPr>
          <p:nvPr/>
        </p:nvSpPr>
        <p:spPr bwMode="auto">
          <a:xfrm>
            <a:off x="3563938" y="5661025"/>
            <a:ext cx="4321175" cy="7191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/>
              <a:t>مقدار الإنجاز هو أساس التقييم</a:t>
            </a:r>
            <a:endParaRPr lang="en-US" sz="2400" b="1"/>
          </a:p>
        </p:txBody>
      </p:sp>
      <p:sp>
        <p:nvSpPr>
          <p:cNvPr id="13325" name="Rectangle 15"/>
          <p:cNvSpPr>
            <a:spLocks noChangeArrowheads="1"/>
          </p:cNvSpPr>
          <p:nvPr/>
        </p:nvSpPr>
        <p:spPr bwMode="auto">
          <a:xfrm>
            <a:off x="7885113" y="2565400"/>
            <a:ext cx="1079500" cy="25923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ar-EG" sz="2400" b="1"/>
              <a:t>يتمركز</a:t>
            </a:r>
          </a:p>
          <a:p>
            <a:pPr algn="ctr"/>
            <a:r>
              <a:rPr lang="ar-EG" sz="2400" b="1"/>
              <a:t> حول </a:t>
            </a:r>
          </a:p>
          <a:p>
            <a:pPr algn="ctr"/>
            <a:r>
              <a:rPr lang="ar-EG" sz="2400" b="1"/>
              <a:t>ذات</a:t>
            </a:r>
          </a:p>
          <a:p>
            <a:pPr algn="ctr"/>
            <a:r>
              <a:rPr lang="ar-EG" sz="2400" b="1"/>
              <a:t>المقيم</a:t>
            </a:r>
            <a:endParaRPr lang="en-US" sz="2400" b="1"/>
          </a:p>
        </p:txBody>
      </p:sp>
      <p:sp>
        <p:nvSpPr>
          <p:cNvPr id="13326" name="Line 16"/>
          <p:cNvSpPr>
            <a:spLocks noChangeShapeType="1"/>
          </p:cNvSpPr>
          <p:nvPr/>
        </p:nvSpPr>
        <p:spPr bwMode="auto">
          <a:xfrm flipV="1">
            <a:off x="7380288" y="393382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15" name="Espace réservé du contenu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ar-DZ" dirty="0" smtClean="0"/>
          </a:p>
          <a:p>
            <a:endParaRPr lang="ar-DZ" dirty="0" smtClean="0"/>
          </a:p>
          <a:p>
            <a:endParaRPr lang="ar-DZ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314</Words>
  <Application>Microsoft Office PowerPoint</Application>
  <PresentationFormat>Affichage à l'écran (4:3)</PresentationFormat>
  <Paragraphs>88</Paragraphs>
  <Slides>12</Slides>
  <Notes>4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4" baseType="lpstr">
      <vt:lpstr>Thème Office</vt:lpstr>
      <vt:lpstr>Bitmap Image</vt:lpstr>
      <vt:lpstr>Diapositive 1</vt:lpstr>
      <vt:lpstr>Diapositive 2</vt:lpstr>
      <vt:lpstr>التقويم / النقطة</vt:lpstr>
      <vt:lpstr>Diapositive 4</vt:lpstr>
      <vt:lpstr>Diapositive 5</vt:lpstr>
      <vt:lpstr>Diapositive 6</vt:lpstr>
      <vt:lpstr>Diapositive 7</vt:lpstr>
      <vt:lpstr>Diapositive 8</vt:lpstr>
      <vt:lpstr>الاختلاف والاتفاق بين التقويم و التقييم ..</vt:lpstr>
      <vt:lpstr>الاختلاف والاتفاق بين التقويم و التقييم ..</vt:lpstr>
      <vt:lpstr>Diapositive 11</vt:lpstr>
      <vt:lpstr>Diapositive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bleuxp</dc:creator>
  <cp:lastModifiedBy>bleuxp</cp:lastModifiedBy>
  <cp:revision>20</cp:revision>
  <dcterms:created xsi:type="dcterms:W3CDTF">2012-12-17T07:13:34Z</dcterms:created>
  <dcterms:modified xsi:type="dcterms:W3CDTF">2013-10-27T07:49:30Z</dcterms:modified>
</cp:coreProperties>
</file>