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6858000" type="screen4x3"/>
  <p:notesSz cx="6858000" cy="9144000"/>
  <p:defaultTextStyle>
    <a:defPPr lvl="0">
      <a:defRPr lang="fr-FR"/>
    </a:defPPr>
    <a:lvl1pPr marL="0" lvl="0" algn="l" defTabSz="914400" rtl="0" eaLnBrk="1" latinLnBrk="0" hangingPunct="1">
      <a:defRPr sz="1800" kern="1200">
        <a:solidFill>
          <a:schemeClr val="tx1"/>
        </a:solidFill>
        <a:latin typeface="+mn-lt"/>
        <a:ea typeface="+mn-ea"/>
        <a:cs typeface="+mn-cs"/>
      </a:defRPr>
    </a:lvl1pPr>
    <a:lvl2pPr marL="457200" lvl="1" algn="l" defTabSz="914400" rtl="0" eaLnBrk="1" latinLnBrk="0" hangingPunct="1">
      <a:defRPr sz="1800" kern="1200">
        <a:solidFill>
          <a:schemeClr val="tx1"/>
        </a:solidFill>
        <a:latin typeface="+mn-lt"/>
        <a:ea typeface="+mn-ea"/>
        <a:cs typeface="+mn-cs"/>
      </a:defRPr>
    </a:lvl2pPr>
    <a:lvl3pPr marL="914400" lvl="2" algn="l" defTabSz="914400" rtl="0" eaLnBrk="1" latinLnBrk="0" hangingPunct="1">
      <a:defRPr sz="1800" kern="1200">
        <a:solidFill>
          <a:schemeClr val="tx1"/>
        </a:solidFill>
        <a:latin typeface="+mn-lt"/>
        <a:ea typeface="+mn-ea"/>
        <a:cs typeface="+mn-cs"/>
      </a:defRPr>
    </a:lvl3pPr>
    <a:lvl4pPr marL="1371600" lvl="3" algn="l" defTabSz="914400" rtl="0" eaLnBrk="1" latinLnBrk="0" hangingPunct="1">
      <a:defRPr sz="1800" kern="1200">
        <a:solidFill>
          <a:schemeClr val="tx1"/>
        </a:solidFill>
        <a:latin typeface="+mn-lt"/>
        <a:ea typeface="+mn-ea"/>
        <a:cs typeface="+mn-cs"/>
      </a:defRPr>
    </a:lvl4pPr>
    <a:lvl5pPr marL="1828800" lvl="4" algn="l" defTabSz="914400" rtl="0" eaLnBrk="1" latinLnBrk="0" hangingPunct="1">
      <a:defRPr sz="1800" kern="1200">
        <a:solidFill>
          <a:schemeClr val="tx1"/>
        </a:solidFill>
        <a:latin typeface="+mn-lt"/>
        <a:ea typeface="+mn-ea"/>
        <a:cs typeface="+mn-cs"/>
      </a:defRPr>
    </a:lvl5pPr>
    <a:lvl6pPr marL="2286000" lvl="5" algn="l" defTabSz="914400" rtl="0" eaLnBrk="1" latinLnBrk="0" hangingPunct="1">
      <a:defRPr sz="1800" kern="1200">
        <a:solidFill>
          <a:schemeClr val="tx1"/>
        </a:solidFill>
        <a:latin typeface="+mn-lt"/>
        <a:ea typeface="+mn-ea"/>
        <a:cs typeface="+mn-cs"/>
      </a:defRPr>
    </a:lvl6pPr>
    <a:lvl7pPr marL="2743200" lvl="6" algn="l" defTabSz="914400" rtl="0" eaLnBrk="1" latinLnBrk="0" hangingPunct="1">
      <a:defRPr sz="1800" kern="1200">
        <a:solidFill>
          <a:schemeClr val="tx1"/>
        </a:solidFill>
        <a:latin typeface="+mn-lt"/>
        <a:ea typeface="+mn-ea"/>
        <a:cs typeface="+mn-cs"/>
      </a:defRPr>
    </a:lvl7pPr>
    <a:lvl8pPr marL="3200400" lvl="7" algn="l" defTabSz="914400" rtl="0" eaLnBrk="1" latinLnBrk="0" hangingPunct="1">
      <a:defRPr sz="1800" kern="1200">
        <a:solidFill>
          <a:schemeClr val="tx1"/>
        </a:solidFill>
        <a:latin typeface="+mn-lt"/>
        <a:ea typeface="+mn-ea"/>
        <a:cs typeface="+mn-cs"/>
      </a:defRPr>
    </a:lvl8pPr>
    <a:lvl9pPr marL="3657600" lvl="8"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0651C3A-4460-11DB-9652-00E08161165F}">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1498"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70BD77E-93D7-4367-A6B5-06A2F569BCC8}" type="datetimeFigureOut">
              <a:rPr lang="fr-FR" smtClean="0"/>
              <a:pPr/>
              <a:t>31/01/2020</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4600944-55E9-4C48-B2AF-7BBBBE8AC176}"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F4600944-55E9-4C48-B2AF-7BBBBE8AC176}" type="slidenum">
              <a:rPr lang="fr-FR" smtClean="0"/>
              <a:pPr/>
              <a:t>7</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Cliquez pour modifier le style du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modifier le style des sous-titres du masque</a:t>
            </a:r>
          </a:p>
        </p:txBody>
      </p:sp>
      <p:sp>
        <p:nvSpPr>
          <p:cNvPr id="4" name="Espace réservé de la date 3"/>
          <p:cNvSpPr>
            <a:spLocks noGrp="1"/>
          </p:cNvSpPr>
          <p:nvPr>
            <p:ph type="dt" sz="half" idx="10"/>
          </p:nvPr>
        </p:nvSpPr>
        <p:spPr/>
        <p:txBody>
          <a:bodyPr/>
          <a:lstStyle/>
          <a:p>
            <a:fld id="{2E7BF77E-2B48-45EC-970B-4EE435B0130B}" type="datetimeFigureOut">
              <a:rPr lang="fr-FR" smtClean="0"/>
              <a:pPr/>
              <a:t>31/01/2020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7B832F0-C060-4DBB-BD2A-99BD1CDE6D95}"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2E7BF77E-2B48-45EC-970B-4EE435B0130B}" type="datetimeFigureOut">
              <a:rPr lang="fr-FR" smtClean="0"/>
              <a:pPr/>
              <a:t>31/01/2020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7B832F0-C060-4DBB-BD2A-99BD1CDE6D95}"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Cliquez pour modifier le style du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2E7BF77E-2B48-45EC-970B-4EE435B0130B}" type="datetimeFigureOut">
              <a:rPr lang="fr-FR" smtClean="0"/>
              <a:pPr/>
              <a:t>31/01/2020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7B832F0-C060-4DBB-BD2A-99BD1CDE6D95}"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2E7BF77E-2B48-45EC-970B-4EE435B0130B}" type="datetimeFigureOut">
              <a:rPr lang="fr-FR" smtClean="0"/>
              <a:pPr/>
              <a:t>31/01/2020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7B832F0-C060-4DBB-BD2A-99BD1CDE6D95}"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Cliquez pour modifier le style du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Espace réservé de la date 3"/>
          <p:cNvSpPr>
            <a:spLocks noGrp="1"/>
          </p:cNvSpPr>
          <p:nvPr>
            <p:ph type="dt" sz="half" idx="10"/>
          </p:nvPr>
        </p:nvSpPr>
        <p:spPr/>
        <p:txBody>
          <a:bodyPr/>
          <a:lstStyle/>
          <a:p>
            <a:fld id="{2E7BF77E-2B48-45EC-970B-4EE435B0130B}" type="datetimeFigureOut">
              <a:rPr lang="fr-FR" smtClean="0"/>
              <a:pPr/>
              <a:t>31/01/2020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7B832F0-C060-4DBB-BD2A-99BD1CDE6D95}"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2E7BF77E-2B48-45EC-970B-4EE435B0130B}" type="datetimeFigureOut">
              <a:rPr lang="fr-FR" smtClean="0"/>
              <a:pPr/>
              <a:t>31/01/2020</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F7B832F0-C060-4DBB-BD2A-99BD1CDE6D95}"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Cliquez pour modifier le style du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2E7BF77E-2B48-45EC-970B-4EE435B0130B}" type="datetimeFigureOut">
              <a:rPr lang="fr-FR" smtClean="0"/>
              <a:pPr/>
              <a:t>31/01/2020</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F7B832F0-C060-4DBB-BD2A-99BD1CDE6D95}"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e la date 2"/>
          <p:cNvSpPr>
            <a:spLocks noGrp="1"/>
          </p:cNvSpPr>
          <p:nvPr>
            <p:ph type="dt" sz="half" idx="10"/>
          </p:nvPr>
        </p:nvSpPr>
        <p:spPr/>
        <p:txBody>
          <a:bodyPr/>
          <a:lstStyle/>
          <a:p>
            <a:fld id="{2E7BF77E-2B48-45EC-970B-4EE435B0130B}" type="datetimeFigureOut">
              <a:rPr lang="fr-FR" smtClean="0"/>
              <a:pPr/>
              <a:t>31/01/2020</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F7B832F0-C060-4DBB-BD2A-99BD1CDE6D95}"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2E7BF77E-2B48-45EC-970B-4EE435B0130B}" type="datetimeFigureOut">
              <a:rPr lang="fr-FR" smtClean="0"/>
              <a:pPr/>
              <a:t>31/01/2020</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F7B832F0-C060-4DBB-BD2A-99BD1CDE6D95}"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Cliquez pour modifier le style du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2E7BF77E-2B48-45EC-970B-4EE435B0130B}" type="datetimeFigureOut">
              <a:rPr lang="fr-FR" smtClean="0"/>
              <a:pPr/>
              <a:t>31/01/2020</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F7B832F0-C060-4DBB-BD2A-99BD1CDE6D95}"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Cliquez pour modifier le style du titre</a:t>
            </a: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2E7BF77E-2B48-45EC-970B-4EE435B0130B}" type="datetimeFigureOut">
              <a:rPr lang="fr-FR" smtClean="0"/>
              <a:pPr/>
              <a:t>31/01/2020</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F7B832F0-C060-4DBB-BD2A-99BD1CDE6D95}"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a:t>Cliquez pour modifier le style du titre</a:t>
            </a: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7BF77E-2B48-45EC-970B-4EE435B0130B}" type="datetimeFigureOut">
              <a:rPr lang="fr-FR" smtClean="0"/>
              <a:pPr/>
              <a:t>31/01/2020</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B832F0-C060-4DBB-BD2A-99BD1CDE6D95}"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normAutofit fontScale="90000"/>
          </a:bodyPr>
          <a:lstStyle/>
          <a:p>
            <a:r>
              <a:rPr lang="fr-FR"/>
              <a:t>:</a:t>
            </a:r>
            <a:br>
              <a:rPr lang="fr-FR"/>
            </a:br>
            <a:endParaRPr lang="fr-FR" dirty="0"/>
          </a:p>
        </p:txBody>
      </p:sp>
      <p:pic>
        <p:nvPicPr>
          <p:cNvPr id="7" name="Espace réservé pour une image  6" descr="images.jpeg"/>
          <p:cNvPicPr>
            <a:picLocks noGrp="1" noChangeAspect="1"/>
          </p:cNvPicPr>
          <p:nvPr>
            <p:ph type="pic" idx="1"/>
          </p:nvPr>
        </p:nvPicPr>
        <p:blipFill>
          <a:blip r:embed="rId2"/>
          <a:srcRect t="23455" b="23455"/>
          <a:stretch>
            <a:fillRect/>
          </a:stretch>
        </p:blipFill>
        <p:spPr>
          <a:xfrm>
            <a:off x="0" y="0"/>
            <a:ext cx="9144000" cy="6858000"/>
          </a:xfrm>
        </p:spPr>
      </p:pic>
      <p:sp>
        <p:nvSpPr>
          <p:cNvPr id="8" name="Rectangle 7"/>
          <p:cNvSpPr/>
          <p:nvPr/>
        </p:nvSpPr>
        <p:spPr>
          <a:xfrm>
            <a:off x="0" y="2571744"/>
            <a:ext cx="9001156" cy="1754326"/>
          </a:xfrm>
          <a:prstGeom prst="rect">
            <a:avLst/>
          </a:prstGeom>
          <a:noFill/>
        </p:spPr>
        <p:txBody>
          <a:bodyPr wrap="square" lIns="91440" tIns="45720" rIns="91440" bIns="45720">
            <a:spAutoFit/>
          </a:bodyPr>
          <a:lstStyle/>
          <a:p>
            <a:pPr algn="ctr"/>
            <a:r>
              <a:rPr lang="fr-FR" sz="5400" b="1" cap="none" spc="0" dirty="0">
                <a:ln w="18000">
                  <a:solidFill>
                    <a:schemeClr val="accent2">
                      <a:satMod val="140000"/>
                    </a:schemeClr>
                  </a:solidFill>
                  <a:prstDash val="solid"/>
                  <a:miter lim="800000"/>
                </a:ln>
                <a:solidFill>
                  <a:srgbClr val="FFFF00"/>
                </a:solidFill>
                <a:effectLst>
                  <a:glow rad="101600">
                    <a:schemeClr val="accent3">
                      <a:satMod val="175000"/>
                      <a:alpha val="40000"/>
                    </a:schemeClr>
                  </a:glow>
                  <a:outerShdw blurRad="25500" dist="23000" dir="7020000" algn="tl">
                    <a:srgbClr val="000000">
                      <a:alpha val="50000"/>
                    </a:srgbClr>
                  </a:outerShdw>
                </a:effectLst>
              </a:rPr>
              <a:t>Une séance théorique des sauts en athlétisme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solidFill>
                  <a:srgbClr val="FF0000"/>
                </a:solidFill>
                <a:effectLst>
                  <a:reflection blurRad="6350" stA="55000" endA="300" endPos="45500" dir="5400000" sy="-100000" algn="bl" rotWithShape="0"/>
                </a:effectLst>
              </a:rPr>
              <a:t>Les règlements</a:t>
            </a:r>
          </a:p>
        </p:txBody>
      </p:sp>
      <p:sp>
        <p:nvSpPr>
          <p:cNvPr id="3" name="Espace réservé du contenu 2"/>
          <p:cNvSpPr>
            <a:spLocks noGrp="1"/>
          </p:cNvSpPr>
          <p:nvPr>
            <p:ph idx="1"/>
          </p:nvPr>
        </p:nvSpPr>
        <p:spPr>
          <a:xfrm>
            <a:off x="0" y="1600200"/>
            <a:ext cx="9144000" cy="5257800"/>
          </a:xfrm>
        </p:spPr>
        <p:txBody>
          <a:bodyPr/>
          <a:lstStyle/>
          <a:p>
            <a:r>
              <a:rPr lang="fr-FR" dirty="0"/>
              <a:t>Matériel:</a:t>
            </a:r>
          </a:p>
        </p:txBody>
      </p:sp>
      <p:sp>
        <p:nvSpPr>
          <p:cNvPr id="4" name="Rectangle 3"/>
          <p:cNvSpPr/>
          <p:nvPr/>
        </p:nvSpPr>
        <p:spPr>
          <a:xfrm>
            <a:off x="2329911" y="2967335"/>
            <a:ext cx="184731" cy="923330"/>
          </a:xfrm>
          <a:prstGeom prst="rect">
            <a:avLst/>
          </a:prstGeom>
          <a:noFill/>
        </p:spPr>
        <p:txBody>
          <a:bodyPr wrap="none" lIns="91440" tIns="45720" rIns="91440" bIns="45720">
            <a:spAutoFit/>
          </a:bodyPr>
          <a:lstStyle/>
          <a:p>
            <a:pPr algn="ctr"/>
            <a:endParaRPr lang="fr-FR"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5" name="Picture 3"/>
          <p:cNvPicPr>
            <a:picLocks noChangeAspect="1" noChangeArrowheads="1"/>
          </p:cNvPicPr>
          <p:nvPr/>
        </p:nvPicPr>
        <p:blipFill>
          <a:blip r:embed="rId2"/>
          <a:srcRect/>
          <a:stretch>
            <a:fillRect/>
          </a:stretch>
        </p:blipFill>
        <p:spPr bwMode="auto">
          <a:xfrm>
            <a:off x="642910" y="2143116"/>
            <a:ext cx="8280400" cy="4364047"/>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solidFill>
                  <a:srgbClr val="FF0000"/>
                </a:solidFill>
                <a:effectLst>
                  <a:glow rad="228600">
                    <a:schemeClr val="accent4">
                      <a:satMod val="175000"/>
                      <a:alpha val="40000"/>
                    </a:schemeClr>
                  </a:glow>
                </a:effectLst>
              </a:rPr>
              <a:t>Principes et règles d’actions</a:t>
            </a:r>
          </a:p>
        </p:txBody>
      </p:sp>
      <p:graphicFrame>
        <p:nvGraphicFramePr>
          <p:cNvPr id="5" name="Espace réservé du contenu 4"/>
          <p:cNvGraphicFramePr>
            <a:graphicFrameLocks noGrp="1"/>
          </p:cNvGraphicFramePr>
          <p:nvPr>
            <p:ph idx="1"/>
          </p:nvPr>
        </p:nvGraphicFramePr>
        <p:xfrm>
          <a:off x="457200" y="1285860"/>
          <a:ext cx="8229600" cy="5627911"/>
        </p:xfrm>
        <a:graphic>
          <a:graphicData uri="http://schemas.openxmlformats.org/drawingml/2006/table">
            <a:tbl>
              <a:tblPr firstRow="1" bandRow="1">
                <a:tableStyleId>{5C22544A-7EE6-4342-B048-85BDC9FD1C3A}</a:tableStyleId>
              </a:tblPr>
              <a:tblGrid>
                <a:gridCol w="2400288">
                  <a:extLst>
                    <a:ext uri="{9D8B030D-6E8A-4147-A177-3AD203B41FA5}">
                      <a16:colId xmlns:a16="http://schemas.microsoft.com/office/drawing/2014/main" val="20000"/>
                    </a:ext>
                  </a:extLst>
                </a:gridCol>
                <a:gridCol w="5829312">
                  <a:extLst>
                    <a:ext uri="{9D8B030D-6E8A-4147-A177-3AD203B41FA5}">
                      <a16:colId xmlns:a16="http://schemas.microsoft.com/office/drawing/2014/main" val="20001"/>
                    </a:ext>
                  </a:extLst>
                </a:gridCol>
              </a:tblGrid>
              <a:tr h="93830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3200" b="1" i="1" dirty="0">
                          <a:solidFill>
                            <a:srgbClr val="FF0000"/>
                          </a:solidFill>
                          <a:latin typeface="Times New Roman"/>
                          <a:ea typeface="Times New Roman"/>
                          <a:cs typeface="Times New Roman"/>
                        </a:rPr>
                        <a:t>PRINCIPES</a:t>
                      </a:r>
                      <a:endParaRPr lang="fr-FR" sz="2800" b="1" dirty="0">
                        <a:solidFill>
                          <a:srgbClr val="FF0000"/>
                        </a:solidFill>
                        <a:latin typeface="Times New Roman"/>
                        <a:ea typeface="Times New Roman"/>
                        <a:cs typeface="Times New Roman"/>
                      </a:endParaRPr>
                    </a:p>
                    <a:p>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2800" b="1" i="1" dirty="0">
                          <a:solidFill>
                            <a:srgbClr val="FF0000"/>
                          </a:solidFill>
                          <a:latin typeface="Times New Roman"/>
                          <a:ea typeface="Times New Roman"/>
                          <a:cs typeface="Times New Roman"/>
                        </a:rPr>
                        <a:t>REGLES</a:t>
                      </a:r>
                      <a:endParaRPr lang="fr-FR" sz="2400" dirty="0">
                        <a:solidFill>
                          <a:srgbClr val="FF0000"/>
                        </a:solidFill>
                        <a:latin typeface="Times New Roman"/>
                        <a:ea typeface="Times New Roman"/>
                        <a:cs typeface="Times New Roman"/>
                      </a:endParaRPr>
                    </a:p>
                    <a:p>
                      <a:endParaRPr lang="fr-FR" dirty="0"/>
                    </a:p>
                  </a:txBody>
                  <a:tcPr/>
                </a:tc>
                <a:extLst>
                  <a:ext uri="{0D108BD9-81ED-4DB2-BD59-A6C34878D82A}">
                    <a16:rowId xmlns:a16="http://schemas.microsoft.com/office/drawing/2014/main" val="10000"/>
                  </a:ext>
                </a:extLst>
              </a:tr>
              <a:tr h="120400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b="1" dirty="0">
                          <a:solidFill>
                            <a:srgbClr val="0070C0"/>
                          </a:solidFill>
                          <a:latin typeface="Times New Roman"/>
                          <a:ea typeface="Times New Roman"/>
                          <a:cs typeface="Times New Roman"/>
                        </a:rPr>
                        <a:t>Course d’élan</a:t>
                      </a:r>
                      <a:endParaRPr lang="fr-FR" sz="1600" b="1" dirty="0">
                        <a:solidFill>
                          <a:srgbClr val="0070C0"/>
                        </a:solidFill>
                        <a:latin typeface="Times New Roman"/>
                        <a:ea typeface="Times New Roman"/>
                        <a:cs typeface="Times New Roman"/>
                      </a:endParaRPr>
                    </a:p>
                    <a:p>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b="1" dirty="0">
                          <a:solidFill>
                            <a:srgbClr val="0070C0"/>
                          </a:solidFill>
                          <a:latin typeface="Times New Roman"/>
                          <a:ea typeface="Times New Roman"/>
                          <a:cs typeface="Times New Roman"/>
                        </a:rPr>
                        <a:t>Course rectiligne .</a:t>
                      </a:r>
                    </a:p>
                    <a:p>
                      <a:pPr marL="0" marR="0" indent="0" algn="l" defTabSz="914400" rtl="0" eaLnBrk="1" fontAlgn="auto" latinLnBrk="0" hangingPunct="1">
                        <a:lnSpc>
                          <a:spcPct val="100000"/>
                        </a:lnSpc>
                        <a:spcBef>
                          <a:spcPts val="0"/>
                        </a:spcBef>
                        <a:spcAft>
                          <a:spcPts val="0"/>
                        </a:spcAft>
                        <a:buClrTx/>
                        <a:buSzTx/>
                        <a:buFontTx/>
                        <a:buNone/>
                        <a:tabLst/>
                        <a:defRPr/>
                      </a:pPr>
                      <a:r>
                        <a:rPr lang="fr-FR" sz="1800" b="1" dirty="0">
                          <a:solidFill>
                            <a:schemeClr val="tx1"/>
                          </a:solidFill>
                          <a:latin typeface="Times New Roman"/>
                          <a:ea typeface="Times New Roman"/>
                          <a:cs typeface="Times New Roman"/>
                        </a:rPr>
                        <a:t> </a:t>
                      </a:r>
                      <a:r>
                        <a:rPr lang="fr-FR" sz="1800" b="1" dirty="0">
                          <a:solidFill>
                            <a:srgbClr val="0070C0"/>
                          </a:solidFill>
                          <a:latin typeface="Times New Roman"/>
                          <a:ea typeface="Times New Roman"/>
                          <a:cs typeface="Times New Roman"/>
                        </a:rPr>
                        <a:t>Course curviligne .</a:t>
                      </a:r>
                    </a:p>
                    <a:p>
                      <a:pPr>
                        <a:spcAft>
                          <a:spcPts val="0"/>
                        </a:spcAft>
                      </a:pPr>
                      <a:r>
                        <a:rPr lang="fr-FR" sz="1800" b="1" dirty="0">
                          <a:solidFill>
                            <a:srgbClr val="0070C0"/>
                          </a:solidFill>
                          <a:latin typeface="Times New Roman"/>
                          <a:ea typeface="Times New Roman"/>
                          <a:cs typeface="Times New Roman"/>
                        </a:rPr>
                        <a:t>Accélération progressive.</a:t>
                      </a:r>
                    </a:p>
                    <a:p>
                      <a:endParaRPr lang="fr-FR" dirty="0"/>
                    </a:p>
                  </a:txBody>
                  <a:tcPr/>
                </a:tc>
                <a:extLst>
                  <a:ext uri="{0D108BD9-81ED-4DB2-BD59-A6C34878D82A}">
                    <a16:rowId xmlns:a16="http://schemas.microsoft.com/office/drawing/2014/main" val="10001"/>
                  </a:ext>
                </a:extLst>
              </a:tr>
              <a:tr h="16085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b="1" dirty="0">
                          <a:solidFill>
                            <a:schemeClr val="tx1"/>
                          </a:solidFill>
                          <a:latin typeface="Times New Roman"/>
                          <a:ea typeface="Times New Roman"/>
                          <a:cs typeface="Times New Roman"/>
                        </a:rPr>
                        <a:t>Impulsion</a:t>
                      </a:r>
                      <a:endParaRPr lang="fr-FR" sz="1600" b="1" dirty="0">
                        <a:solidFill>
                          <a:schemeClr val="tx1"/>
                        </a:solidFill>
                        <a:latin typeface="Times New Roman"/>
                        <a:ea typeface="Times New Roman"/>
                        <a:cs typeface="Times New Roman"/>
                      </a:endParaRPr>
                    </a:p>
                    <a:p>
                      <a:endParaRPr lang="fr-FR" dirty="0"/>
                    </a:p>
                  </a:txBody>
                  <a:tcPr/>
                </a:tc>
                <a:tc>
                  <a:txBody>
                    <a:bodyPr/>
                    <a:lstStyle/>
                    <a:p>
                      <a:pPr>
                        <a:spcAft>
                          <a:spcPts val="0"/>
                        </a:spcAft>
                      </a:pPr>
                      <a:r>
                        <a:rPr lang="fr-FR" sz="1800" b="1" dirty="0">
                          <a:solidFill>
                            <a:schemeClr val="tx1"/>
                          </a:solidFill>
                          <a:latin typeface="Times New Roman"/>
                          <a:ea typeface="Times New Roman"/>
                          <a:cs typeface="Times New Roman"/>
                        </a:rPr>
                        <a:t>Utilisation des bras lors de l’appel</a:t>
                      </a:r>
                    </a:p>
                    <a:p>
                      <a:pPr>
                        <a:spcAft>
                          <a:spcPts val="0"/>
                        </a:spcAft>
                      </a:pPr>
                      <a:r>
                        <a:rPr lang="fr-FR" sz="1800" b="1" dirty="0">
                          <a:solidFill>
                            <a:schemeClr val="tx1"/>
                          </a:solidFill>
                          <a:latin typeface="Times New Roman"/>
                          <a:ea typeface="Times New Roman"/>
                          <a:cs typeface="Times New Roman"/>
                        </a:rPr>
                        <a:t>Extension complète de la jambe d’appel et du corps</a:t>
                      </a:r>
                    </a:p>
                    <a:p>
                      <a:pPr>
                        <a:spcAft>
                          <a:spcPts val="0"/>
                        </a:spcAft>
                      </a:pPr>
                      <a:r>
                        <a:rPr lang="fr-FR" sz="1800" b="1" dirty="0">
                          <a:solidFill>
                            <a:schemeClr val="tx1"/>
                          </a:solidFill>
                          <a:latin typeface="Times New Roman"/>
                          <a:ea typeface="Times New Roman"/>
                          <a:cs typeface="Times New Roman"/>
                        </a:rPr>
                        <a:t>La poussée :</a:t>
                      </a:r>
                    </a:p>
                    <a:p>
                      <a:pPr>
                        <a:spcAft>
                          <a:spcPts val="0"/>
                        </a:spcAft>
                      </a:pPr>
                      <a:r>
                        <a:rPr lang="fr-FR" sz="1800" b="1" dirty="0">
                          <a:solidFill>
                            <a:schemeClr val="tx1"/>
                          </a:solidFill>
                          <a:latin typeface="Times New Roman"/>
                          <a:ea typeface="Times New Roman"/>
                          <a:cs typeface="Times New Roman"/>
                        </a:rPr>
                        <a:t>-la jambe libre provoque la rotation de tout le corps.</a:t>
                      </a:r>
                    </a:p>
                    <a:p>
                      <a:pPr>
                        <a:spcAft>
                          <a:spcPts val="0"/>
                        </a:spcAft>
                      </a:pPr>
                      <a:r>
                        <a:rPr lang="fr-FR" sz="1800" b="1" dirty="0">
                          <a:solidFill>
                            <a:schemeClr val="tx1"/>
                          </a:solidFill>
                          <a:latin typeface="Times New Roman"/>
                          <a:ea typeface="Times New Roman"/>
                          <a:cs typeface="Times New Roman"/>
                        </a:rPr>
                        <a:t>-les bras favorisent la montée du corps vers le haut</a:t>
                      </a:r>
                      <a:endParaRPr lang="fr-FR" dirty="0"/>
                    </a:p>
                  </a:txBody>
                  <a:tcPr/>
                </a:tc>
                <a:extLst>
                  <a:ext uri="{0D108BD9-81ED-4DB2-BD59-A6C34878D82A}">
                    <a16:rowId xmlns:a16="http://schemas.microsoft.com/office/drawing/2014/main" val="10002"/>
                  </a:ext>
                </a:extLst>
              </a:tr>
              <a:tr h="9509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b="1" dirty="0">
                          <a:solidFill>
                            <a:schemeClr val="accent6">
                              <a:lumMod val="75000"/>
                            </a:schemeClr>
                          </a:solidFill>
                          <a:latin typeface="Times New Roman"/>
                          <a:ea typeface="Times New Roman"/>
                          <a:cs typeface="Times New Roman"/>
                        </a:rPr>
                        <a:t>La suspension</a:t>
                      </a:r>
                      <a:endParaRPr lang="fr-FR" sz="1600" b="1" dirty="0">
                        <a:solidFill>
                          <a:schemeClr val="accent6">
                            <a:lumMod val="75000"/>
                          </a:schemeClr>
                        </a:solidFill>
                        <a:latin typeface="Times New Roman"/>
                        <a:ea typeface="Times New Roman"/>
                        <a:cs typeface="Times New Roman"/>
                      </a:endParaRPr>
                    </a:p>
                    <a:p>
                      <a:endParaRPr lang="fr-FR" dirty="0"/>
                    </a:p>
                  </a:txBody>
                  <a:tcPr/>
                </a:tc>
                <a:tc>
                  <a:txBody>
                    <a:bodyPr/>
                    <a:lstStyle/>
                    <a:p>
                      <a:pPr>
                        <a:spcAft>
                          <a:spcPts val="0"/>
                        </a:spcAft>
                      </a:pPr>
                      <a:r>
                        <a:rPr lang="fr-FR" sz="1800" b="1" dirty="0">
                          <a:solidFill>
                            <a:schemeClr val="accent6">
                              <a:lumMod val="75000"/>
                            </a:schemeClr>
                          </a:solidFill>
                          <a:latin typeface="Times New Roman"/>
                          <a:ea typeface="Times New Roman"/>
                          <a:cs typeface="Times New Roman"/>
                        </a:rPr>
                        <a:t>Le franchissement</a:t>
                      </a:r>
                    </a:p>
                    <a:p>
                      <a:pPr>
                        <a:spcAft>
                          <a:spcPts val="0"/>
                        </a:spcAft>
                      </a:pPr>
                      <a:r>
                        <a:rPr lang="fr-FR" sz="1800" b="1" dirty="0">
                          <a:solidFill>
                            <a:schemeClr val="accent6">
                              <a:lumMod val="75000"/>
                            </a:schemeClr>
                          </a:solidFill>
                          <a:latin typeface="Times New Roman"/>
                          <a:ea typeface="Times New Roman"/>
                          <a:cs typeface="Times New Roman"/>
                        </a:rPr>
                        <a:t>L’esquive</a:t>
                      </a:r>
                    </a:p>
                    <a:p>
                      <a:endParaRPr lang="fr-FR" dirty="0"/>
                    </a:p>
                  </a:txBody>
                  <a:tcPr/>
                </a:tc>
                <a:extLst>
                  <a:ext uri="{0D108BD9-81ED-4DB2-BD59-A6C34878D82A}">
                    <a16:rowId xmlns:a16="http://schemas.microsoft.com/office/drawing/2014/main" val="10003"/>
                  </a:ext>
                </a:extLst>
              </a:tr>
              <a:tr h="9261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b="1" dirty="0">
                          <a:solidFill>
                            <a:schemeClr val="accent2"/>
                          </a:solidFill>
                          <a:latin typeface="Times New Roman"/>
                          <a:ea typeface="Times New Roman"/>
                          <a:cs typeface="Times New Roman"/>
                        </a:rPr>
                        <a:t>La réception</a:t>
                      </a:r>
                      <a:endParaRPr lang="fr-FR" sz="1600" b="1" dirty="0">
                        <a:solidFill>
                          <a:schemeClr val="accent2"/>
                        </a:solidFill>
                        <a:latin typeface="Times New Roman"/>
                        <a:ea typeface="Times New Roman"/>
                        <a:cs typeface="Times New Roman"/>
                      </a:endParaRPr>
                    </a:p>
                    <a:p>
                      <a:endParaRPr lang="fr-FR" dirty="0"/>
                    </a:p>
                  </a:txBody>
                  <a:tcPr/>
                </a:tc>
                <a:tc>
                  <a:txBody>
                    <a:bodyPr/>
                    <a:lstStyle/>
                    <a:p>
                      <a:pPr>
                        <a:spcAft>
                          <a:spcPts val="0"/>
                        </a:spcAft>
                      </a:pPr>
                      <a:r>
                        <a:rPr lang="fr-FR" sz="1800" b="1" dirty="0">
                          <a:solidFill>
                            <a:schemeClr val="accent2"/>
                          </a:solidFill>
                          <a:latin typeface="Times New Roman"/>
                          <a:ea typeface="Times New Roman"/>
                          <a:cs typeface="Times New Roman"/>
                        </a:rPr>
                        <a:t>Tête sur la poitrine</a:t>
                      </a:r>
                    </a:p>
                    <a:p>
                      <a:pPr>
                        <a:spcAft>
                          <a:spcPts val="0"/>
                        </a:spcAft>
                      </a:pPr>
                      <a:r>
                        <a:rPr lang="fr-FR" sz="1800" b="1" dirty="0">
                          <a:solidFill>
                            <a:schemeClr val="accent2"/>
                          </a:solidFill>
                          <a:latin typeface="Times New Roman"/>
                          <a:ea typeface="Times New Roman"/>
                          <a:cs typeface="Times New Roman"/>
                        </a:rPr>
                        <a:t>Le grand axe du corps est perpendiculaire à la barre.</a:t>
                      </a:r>
                    </a:p>
                    <a:p>
                      <a:endParaRPr lang="fr-FR" dirty="0"/>
                    </a:p>
                  </a:txBody>
                  <a:tcPr/>
                </a:tc>
                <a:extLst>
                  <a:ext uri="{0D108BD9-81ED-4DB2-BD59-A6C34878D82A}">
                    <a16:rowId xmlns:a16="http://schemas.microsoft.com/office/drawing/2014/main" val="10004"/>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0"/>
            <a:ext cx="8229600" cy="2857496"/>
          </a:xfrm>
        </p:spPr>
        <p:txBody>
          <a:bodyPr>
            <a:normAutofit/>
          </a:bodyPr>
          <a:lstStyle/>
          <a:p>
            <a:r>
              <a:rPr lang="fr-FR" sz="3600" b="1" dirty="0">
                <a:solidFill>
                  <a:srgbClr val="92D050"/>
                </a:solidFill>
              </a:rPr>
              <a:t>ANALYSE ET TRAITEMENT DIDACTIQUE DE L’ACTIVITE SAUT EN HAUTEUR</a:t>
            </a:r>
            <a:br>
              <a:rPr lang="fr-FR" dirty="0"/>
            </a:br>
            <a:endParaRPr lang="fr-FR" dirty="0"/>
          </a:p>
        </p:txBody>
      </p:sp>
      <p:sp>
        <p:nvSpPr>
          <p:cNvPr id="3" name="Espace réservé du contenu 2"/>
          <p:cNvSpPr>
            <a:spLocks noGrp="1"/>
          </p:cNvSpPr>
          <p:nvPr>
            <p:ph idx="1"/>
          </p:nvPr>
        </p:nvSpPr>
        <p:spPr/>
        <p:txBody>
          <a:bodyPr/>
          <a:lstStyle/>
          <a:p>
            <a:pPr lvl="0"/>
            <a:r>
              <a:rPr lang="fr-FR" b="1" u="sng" dirty="0"/>
              <a:t>Logique de l’activité :</a:t>
            </a:r>
            <a:endParaRPr lang="fr-FR" dirty="0"/>
          </a:p>
          <a:p>
            <a:pPr>
              <a:buNone/>
            </a:pPr>
            <a:r>
              <a:rPr lang="fr-FR" b="1" u="sng" dirty="0"/>
              <a:t> </a:t>
            </a:r>
            <a:r>
              <a:rPr lang="fr-FR" dirty="0">
                <a:solidFill>
                  <a:srgbClr val="00B0F0"/>
                </a:solidFill>
                <a:effectLst>
                  <a:glow rad="228600">
                    <a:schemeClr val="accent2">
                      <a:satMod val="175000"/>
                      <a:alpha val="40000"/>
                    </a:schemeClr>
                  </a:glow>
                </a:effectLst>
              </a:rPr>
              <a:t>Activité de prise de performance où il s’agit de sauter avec son corps le plus haut possible verticale par dessus un obstacle (ici un fil tendu avec deux poteaux), avec un appel à un pied et où la réception s’effectue sur un tapis haut de réception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lvl="0"/>
            <a:r>
              <a:rPr lang="fr-FR" b="1" u="sng" dirty="0">
                <a:solidFill>
                  <a:srgbClr val="00B0F0"/>
                </a:solidFill>
                <a:effectLst>
                  <a:reflection blurRad="6350" stA="60000" endA="900" endPos="58000" dir="5400000" sy="-100000" algn="bl" rotWithShape="0"/>
                </a:effectLst>
              </a:rPr>
              <a:t>Problème fondamental : </a:t>
            </a:r>
            <a:endParaRPr lang="fr-FR" dirty="0">
              <a:solidFill>
                <a:srgbClr val="00B0F0"/>
              </a:solidFill>
              <a:effectLst>
                <a:reflection blurRad="6350" stA="60000" endA="900" endPos="58000" dir="5400000" sy="-100000" algn="bl" rotWithShape="0"/>
              </a:effectLst>
            </a:endParaRPr>
          </a:p>
        </p:txBody>
      </p:sp>
      <p:sp>
        <p:nvSpPr>
          <p:cNvPr id="3" name="Espace réservé du contenu 2"/>
          <p:cNvSpPr>
            <a:spLocks noGrp="1"/>
          </p:cNvSpPr>
          <p:nvPr>
            <p:ph idx="1"/>
          </p:nvPr>
        </p:nvSpPr>
        <p:spPr/>
        <p:txBody>
          <a:bodyPr>
            <a:scene3d>
              <a:camera prst="orthographicFront"/>
              <a:lightRig rig="threePt" dir="t"/>
            </a:scene3d>
            <a:sp3d extrusionH="57150">
              <a:bevelT w="38100" h="38100"/>
            </a:sp3d>
          </a:bodyPr>
          <a:lstStyle/>
          <a:p>
            <a:r>
              <a:rPr lang="fr-FR" dirty="0">
                <a:effectLst>
                  <a:glow rad="228600">
                    <a:schemeClr val="accent5">
                      <a:satMod val="175000"/>
                      <a:alpha val="40000"/>
                    </a:schemeClr>
                  </a:glow>
                </a:effectLst>
              </a:rPr>
              <a:t>Il s’agit de trouver la vitesse optimale pour assurer un blocage nécessaire à une trajectoire la plus verticale du corps et pour permettre une impulsion maximale. Organiser et maîtriser son corps pour franchir l’obstacle dans l’envol.</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4099" name="Picture 3" descr="D:\Documents and Settings\Administrateur\Bureau\images.jpeg"/>
          <p:cNvPicPr>
            <a:picLocks noGrp="1" noChangeAspect="1" noChangeArrowheads="1"/>
          </p:cNvPicPr>
          <p:nvPr>
            <p:ph idx="1"/>
          </p:nvPr>
        </p:nvPicPr>
        <p:blipFill>
          <a:blip r:embed="rId2"/>
          <a:srcRect/>
          <a:stretch>
            <a:fillRect/>
          </a:stretch>
        </p:blipFill>
        <p:spPr bwMode="auto">
          <a:xfrm>
            <a:off x="0" y="0"/>
            <a:ext cx="9144000" cy="6858000"/>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5400" dirty="0">
                <a:effectLst>
                  <a:glow rad="228600">
                    <a:schemeClr val="accent6">
                      <a:satMod val="175000"/>
                      <a:alpha val="40000"/>
                    </a:schemeClr>
                  </a:glow>
                </a:effectLst>
              </a:rPr>
              <a:t>B * SAUT EN LONGUEUR *</a:t>
            </a:r>
          </a:p>
        </p:txBody>
      </p:sp>
      <p:sp>
        <p:nvSpPr>
          <p:cNvPr id="3" name="Espace réservé du contenu 2"/>
          <p:cNvSpPr>
            <a:spLocks noGrp="1"/>
          </p:cNvSpPr>
          <p:nvPr>
            <p:ph idx="1"/>
          </p:nvPr>
        </p:nvSpPr>
        <p:spPr/>
        <p:txBody>
          <a:bodyPr>
            <a:scene3d>
              <a:camera prst="isometricOffAxis1Right"/>
              <a:lightRig rig="threePt" dir="t"/>
            </a:scene3d>
          </a:bodyPr>
          <a:lstStyle/>
          <a:p>
            <a:pPr lvl="0">
              <a:buNone/>
            </a:pPr>
            <a:r>
              <a:rPr lang="fr-FR" b="1" i="1" u="sng" dirty="0"/>
              <a:t>Définition : </a:t>
            </a:r>
            <a:endParaRPr lang="fr-FR" dirty="0"/>
          </a:p>
          <a:p>
            <a:r>
              <a:rPr lang="fr-FR" dirty="0">
                <a:effectLst>
                  <a:glow rad="139700">
                    <a:schemeClr val="accent5">
                      <a:satMod val="175000"/>
                      <a:alpha val="40000"/>
                    </a:schemeClr>
                  </a:glow>
                </a:effectLst>
              </a:rPr>
              <a:t>Atteindre une vitesse de déplacement horizontal optimal pendant une course d’élan et se projeter en avant avec une vitesse d’envol proche de celle de la course d’élan, en conservant un équilibre permettant la projection des pieds le plus loin possible lors de la réception.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lvl="0"/>
            <a:r>
              <a:rPr lang="fr-FR" b="1" i="1" u="sng" dirty="0">
                <a:effectLst>
                  <a:glow rad="139700">
                    <a:schemeClr val="accent6">
                      <a:satMod val="175000"/>
                      <a:alpha val="40000"/>
                    </a:schemeClr>
                  </a:glow>
                </a:effectLst>
              </a:rPr>
              <a:t>Logique interne : </a:t>
            </a:r>
            <a:endParaRPr lang="fr-FR" dirty="0">
              <a:effectLst>
                <a:glow rad="139700">
                  <a:schemeClr val="accent6">
                    <a:satMod val="175000"/>
                    <a:alpha val="40000"/>
                  </a:schemeClr>
                </a:glow>
              </a:effectLst>
            </a:endParaRPr>
          </a:p>
        </p:txBody>
      </p:sp>
      <p:sp>
        <p:nvSpPr>
          <p:cNvPr id="3" name="Espace réservé du contenu 2"/>
          <p:cNvSpPr>
            <a:spLocks noGrp="1"/>
          </p:cNvSpPr>
          <p:nvPr>
            <p:ph idx="1"/>
          </p:nvPr>
        </p:nvSpPr>
        <p:spPr/>
        <p:txBody>
          <a:bodyPr>
            <a:normAutofit/>
            <a:scene3d>
              <a:camera prst="orthographicFront"/>
              <a:lightRig rig="threePt" dir="t"/>
            </a:scene3d>
            <a:sp3d extrusionH="57150">
              <a:bevelT w="38100" h="38100" prst="relaxedInset"/>
            </a:sp3d>
          </a:bodyPr>
          <a:lstStyle/>
          <a:p>
            <a:r>
              <a:rPr lang="fr-FR" sz="6000" dirty="0">
                <a:effectLst>
                  <a:glow rad="228600">
                    <a:schemeClr val="accent4">
                      <a:satMod val="175000"/>
                      <a:alpha val="40000"/>
                    </a:schemeClr>
                  </a:glow>
                </a:effectLst>
              </a:rPr>
              <a:t>Courir pour sauter le plus loin possible, après une impulsion sur une jambe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lvl="0"/>
            <a:r>
              <a:rPr lang="fr-FR" b="1" i="1" u="sng" dirty="0">
                <a:solidFill>
                  <a:srgbClr val="FF0000"/>
                </a:solidFill>
                <a:effectLst>
                  <a:glow rad="228600">
                    <a:schemeClr val="accent5">
                      <a:satMod val="175000"/>
                      <a:alpha val="40000"/>
                    </a:schemeClr>
                  </a:glow>
                </a:effectLst>
              </a:rPr>
              <a:t>Problème fondamental</a:t>
            </a:r>
            <a:r>
              <a:rPr lang="fr-FR" b="1" dirty="0">
                <a:solidFill>
                  <a:srgbClr val="FF0000"/>
                </a:solidFill>
                <a:effectLst>
                  <a:glow rad="228600">
                    <a:schemeClr val="accent5">
                      <a:satMod val="175000"/>
                      <a:alpha val="40000"/>
                    </a:schemeClr>
                  </a:glow>
                </a:effectLst>
              </a:rPr>
              <a:t> : </a:t>
            </a:r>
            <a:br>
              <a:rPr lang="fr-FR" dirty="0"/>
            </a:br>
            <a:endParaRPr lang="fr-FR" dirty="0"/>
          </a:p>
        </p:txBody>
      </p:sp>
      <p:sp>
        <p:nvSpPr>
          <p:cNvPr id="3" name="Espace réservé du contenu 2"/>
          <p:cNvSpPr>
            <a:spLocks noGrp="1"/>
          </p:cNvSpPr>
          <p:nvPr>
            <p:ph idx="1"/>
          </p:nvPr>
        </p:nvSpPr>
        <p:spPr/>
        <p:txBody>
          <a:bodyPr>
            <a:normAutofit/>
          </a:bodyPr>
          <a:lstStyle/>
          <a:p>
            <a:r>
              <a:rPr lang="fr-FR" sz="5400" dirty="0">
                <a:effectLst>
                  <a:glow rad="139700">
                    <a:schemeClr val="accent6">
                      <a:satMod val="175000"/>
                      <a:alpha val="40000"/>
                    </a:schemeClr>
                  </a:glow>
                </a:effectLst>
              </a:rPr>
              <a:t>Il s’agit de trouver le meilleur rapport possible entre une vitesse optimale, l’angle d’envol et le potentiel physique. </a:t>
            </a:r>
          </a:p>
          <a:p>
            <a:endParaRPr lang="fr-F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lvl="0"/>
            <a:r>
              <a:rPr lang="fr-FR" b="1" i="1" u="sng" dirty="0">
                <a:solidFill>
                  <a:srgbClr val="FF0000"/>
                </a:solidFill>
                <a:effectLst>
                  <a:glow rad="228600">
                    <a:schemeClr val="accent6">
                      <a:satMod val="175000"/>
                      <a:alpha val="40000"/>
                    </a:schemeClr>
                  </a:glow>
                </a:effectLst>
              </a:rPr>
              <a:t>Principe et règles d’actions : </a:t>
            </a:r>
            <a:br>
              <a:rPr lang="fr-FR" dirty="0"/>
            </a:br>
            <a:endParaRPr lang="fr-FR" dirty="0"/>
          </a:p>
        </p:txBody>
      </p:sp>
      <p:graphicFrame>
        <p:nvGraphicFramePr>
          <p:cNvPr id="5" name="Espace réservé du contenu 4"/>
          <p:cNvGraphicFramePr>
            <a:graphicFrameLocks noGrp="1"/>
          </p:cNvGraphicFramePr>
          <p:nvPr>
            <p:ph idx="1"/>
          </p:nvPr>
        </p:nvGraphicFramePr>
        <p:xfrm>
          <a:off x="142844" y="1142984"/>
          <a:ext cx="9001156" cy="4572031"/>
        </p:xfrm>
        <a:graphic>
          <a:graphicData uri="http://schemas.openxmlformats.org/drawingml/2006/table">
            <a:tbl>
              <a:tblPr firstRow="1" bandRow="1">
                <a:tableStyleId>{5C22544A-7EE6-4342-B048-85BDC9FD1C3A}</a:tableStyleId>
              </a:tblPr>
              <a:tblGrid>
                <a:gridCol w="3516070">
                  <a:extLst>
                    <a:ext uri="{9D8B030D-6E8A-4147-A177-3AD203B41FA5}">
                      <a16:colId xmlns:a16="http://schemas.microsoft.com/office/drawing/2014/main" val="20000"/>
                    </a:ext>
                  </a:extLst>
                </a:gridCol>
                <a:gridCol w="5485086">
                  <a:extLst>
                    <a:ext uri="{9D8B030D-6E8A-4147-A177-3AD203B41FA5}">
                      <a16:colId xmlns:a16="http://schemas.microsoft.com/office/drawing/2014/main" val="20001"/>
                    </a:ext>
                  </a:extLst>
                </a:gridCol>
              </a:tblGrid>
              <a:tr h="1063263">
                <a:tc>
                  <a:txBody>
                    <a:bodyPr/>
                    <a:lstStyle/>
                    <a:p>
                      <a:r>
                        <a:rPr lang="fr-FR" sz="1800" b="1" kern="1200" dirty="0">
                          <a:solidFill>
                            <a:schemeClr val="lt1"/>
                          </a:solidFill>
                          <a:latin typeface="+mn-lt"/>
                          <a:ea typeface="+mn-ea"/>
                          <a:cs typeface="+mn-cs"/>
                        </a:rPr>
                        <a:t>Créer la vitesse optimale </a:t>
                      </a:r>
                      <a:endParaRPr lang="fr-FR" dirty="0"/>
                    </a:p>
                  </a:txBody>
                  <a:tcPr/>
                </a:tc>
                <a:tc>
                  <a:txBody>
                    <a:bodyPr/>
                    <a:lstStyle/>
                    <a:p>
                      <a:r>
                        <a:rPr lang="fr-FR" sz="1800" b="1" kern="1200" dirty="0">
                          <a:solidFill>
                            <a:schemeClr val="lt1"/>
                          </a:solidFill>
                          <a:latin typeface="+mn-lt"/>
                          <a:ea typeface="+mn-ea"/>
                          <a:cs typeface="+mn-cs"/>
                        </a:rPr>
                        <a:t>Conservation de vitesse optimale avant l’appel. </a:t>
                      </a:r>
                    </a:p>
                    <a:p>
                      <a:r>
                        <a:rPr lang="fr-FR" sz="1800" b="1" kern="1200" dirty="0">
                          <a:solidFill>
                            <a:schemeClr val="lt1"/>
                          </a:solidFill>
                          <a:latin typeface="+mn-lt"/>
                          <a:ea typeface="+mn-ea"/>
                          <a:cs typeface="+mn-cs"/>
                        </a:rPr>
                        <a:t>Une course progressivement  accélérée. </a:t>
                      </a:r>
                    </a:p>
                    <a:p>
                      <a:endParaRPr lang="fr-FR" dirty="0"/>
                    </a:p>
                  </a:txBody>
                  <a:tcPr/>
                </a:tc>
                <a:extLst>
                  <a:ext uri="{0D108BD9-81ED-4DB2-BD59-A6C34878D82A}">
                    <a16:rowId xmlns:a16="http://schemas.microsoft.com/office/drawing/2014/main" val="10000"/>
                  </a:ext>
                </a:extLst>
              </a:tr>
              <a:tr h="1063263">
                <a:tc>
                  <a:txBody>
                    <a:bodyPr/>
                    <a:lstStyle/>
                    <a:p>
                      <a:r>
                        <a:rPr lang="fr-FR" sz="1800" b="1" kern="1200" dirty="0">
                          <a:solidFill>
                            <a:srgbClr val="FF0000"/>
                          </a:solidFill>
                          <a:latin typeface="+mn-lt"/>
                          <a:ea typeface="+mn-ea"/>
                          <a:cs typeface="+mn-cs"/>
                        </a:rPr>
                        <a:t>Enchaîner l’impulsion à l’élan </a:t>
                      </a:r>
                      <a:endParaRPr lang="fr-FR" dirty="0">
                        <a:solidFill>
                          <a:srgbClr val="FF0000"/>
                        </a:solidFill>
                      </a:endParaRPr>
                    </a:p>
                  </a:txBody>
                  <a:tcPr/>
                </a:tc>
                <a:tc>
                  <a:txBody>
                    <a:bodyPr/>
                    <a:lstStyle/>
                    <a:p>
                      <a:r>
                        <a:rPr lang="fr-FR" sz="1800" b="1" kern="1200" dirty="0">
                          <a:solidFill>
                            <a:srgbClr val="FF0000"/>
                          </a:solidFill>
                          <a:latin typeface="+mn-lt"/>
                          <a:ea typeface="+mn-ea"/>
                          <a:cs typeface="+mn-cs"/>
                        </a:rPr>
                        <a:t>Etalonner sa course d’élan. </a:t>
                      </a:r>
                    </a:p>
                    <a:p>
                      <a:r>
                        <a:rPr lang="fr-FR" sz="1800" b="1" kern="1200" dirty="0">
                          <a:solidFill>
                            <a:srgbClr val="FF0000"/>
                          </a:solidFill>
                          <a:latin typeface="+mn-lt"/>
                          <a:ea typeface="+mn-ea"/>
                          <a:cs typeface="+mn-cs"/>
                        </a:rPr>
                        <a:t>Rythmer les trois dernières foulées. </a:t>
                      </a:r>
                    </a:p>
                    <a:p>
                      <a:endParaRPr lang="fr-FR" dirty="0"/>
                    </a:p>
                  </a:txBody>
                  <a:tcPr/>
                </a:tc>
                <a:extLst>
                  <a:ext uri="{0D108BD9-81ED-4DB2-BD59-A6C34878D82A}">
                    <a16:rowId xmlns:a16="http://schemas.microsoft.com/office/drawing/2014/main" val="10001"/>
                  </a:ext>
                </a:extLst>
              </a:tr>
              <a:tr h="1063263">
                <a:tc>
                  <a:txBody>
                    <a:bodyPr/>
                    <a:lstStyle/>
                    <a:p>
                      <a:r>
                        <a:rPr lang="fr-FR" sz="1800" b="1" kern="1200" dirty="0">
                          <a:solidFill>
                            <a:srgbClr val="00B050"/>
                          </a:solidFill>
                          <a:latin typeface="+mn-lt"/>
                          <a:ea typeface="+mn-ea"/>
                          <a:cs typeface="+mn-cs"/>
                        </a:rPr>
                        <a:t>Augmenter le temps de suspension</a:t>
                      </a:r>
                      <a:r>
                        <a:rPr lang="fr-FR" sz="1800" b="1" kern="1200" dirty="0">
                          <a:solidFill>
                            <a:schemeClr val="dk1"/>
                          </a:solidFill>
                          <a:latin typeface="+mn-lt"/>
                          <a:ea typeface="+mn-ea"/>
                          <a:cs typeface="+mn-cs"/>
                        </a:rPr>
                        <a:t> </a:t>
                      </a:r>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b="1" kern="1200" dirty="0">
                          <a:solidFill>
                            <a:srgbClr val="00B050"/>
                          </a:solidFill>
                          <a:latin typeface="+mn-lt"/>
                          <a:ea typeface="+mn-ea"/>
                          <a:cs typeface="+mn-cs"/>
                        </a:rPr>
                        <a:t>Pousser vers l’avant et le haut en cherchant à se grandir au maximum. </a:t>
                      </a:r>
                    </a:p>
                    <a:p>
                      <a:endParaRPr lang="fr-FR" b="1" dirty="0">
                        <a:solidFill>
                          <a:srgbClr val="00B050"/>
                        </a:solidFill>
                      </a:endParaRPr>
                    </a:p>
                  </a:txBody>
                  <a:tcPr/>
                </a:tc>
                <a:extLst>
                  <a:ext uri="{0D108BD9-81ED-4DB2-BD59-A6C34878D82A}">
                    <a16:rowId xmlns:a16="http://schemas.microsoft.com/office/drawing/2014/main" val="10002"/>
                  </a:ext>
                </a:extLst>
              </a:tr>
              <a:tr h="1382242">
                <a:tc>
                  <a:txBody>
                    <a:bodyPr/>
                    <a:lstStyle/>
                    <a:p>
                      <a:endParaRPr lang="fr-FR" dirty="0"/>
                    </a:p>
                  </a:txBody>
                  <a:tcPr/>
                </a:tc>
                <a:tc>
                  <a:txBody>
                    <a:bodyPr/>
                    <a:lstStyle/>
                    <a:p>
                      <a:r>
                        <a:rPr lang="fr-FR" sz="1800" b="1" kern="1200" dirty="0">
                          <a:solidFill>
                            <a:srgbClr val="00B050"/>
                          </a:solidFill>
                          <a:latin typeface="+mn-lt"/>
                          <a:ea typeface="+mn-ea"/>
                          <a:cs typeface="+mn-cs"/>
                        </a:rPr>
                        <a:t>Maintenir le regard droit à l’horizontal. </a:t>
                      </a:r>
                    </a:p>
                    <a:p>
                      <a:r>
                        <a:rPr lang="fr-FR" sz="1800" b="1" kern="1200" dirty="0">
                          <a:solidFill>
                            <a:srgbClr val="00B050"/>
                          </a:solidFill>
                          <a:latin typeface="+mn-lt"/>
                          <a:ea typeface="+mn-ea"/>
                          <a:cs typeface="+mn-cs"/>
                        </a:rPr>
                        <a:t>Maintenir le buste droit, la position des coudes au dessus de l’axe des épaules. </a:t>
                      </a:r>
                    </a:p>
                    <a:p>
                      <a:endParaRPr lang="fr-FR" b="1" dirty="0">
                        <a:solidFill>
                          <a:srgbClr val="00B050"/>
                        </a:solidFill>
                      </a:endParaRPr>
                    </a:p>
                  </a:txBody>
                  <a:tcPr/>
                </a:tc>
                <a:extLst>
                  <a:ext uri="{0D108BD9-81ED-4DB2-BD59-A6C34878D82A}">
                    <a16:rowId xmlns:a16="http://schemas.microsoft.com/office/drawing/2014/main" val="10003"/>
                  </a:ext>
                </a:extLst>
              </a:tr>
            </a:tbl>
          </a:graphicData>
        </a:graphic>
      </p:graphicFrame>
      <p:graphicFrame>
        <p:nvGraphicFramePr>
          <p:cNvPr id="6" name="Tableau 5"/>
          <p:cNvGraphicFramePr>
            <a:graphicFrameLocks noGrp="1"/>
          </p:cNvGraphicFramePr>
          <p:nvPr/>
        </p:nvGraphicFramePr>
        <p:xfrm>
          <a:off x="0" y="5786454"/>
          <a:ext cx="9144000" cy="640080"/>
        </p:xfrm>
        <a:graphic>
          <a:graphicData uri="http://schemas.openxmlformats.org/drawingml/2006/table">
            <a:tbl>
              <a:tblPr firstRow="1" bandRow="1">
                <a:tableStyleId>{5C22544A-7EE6-4342-B048-85BDC9FD1C3A}</a:tableStyleId>
              </a:tblPr>
              <a:tblGrid>
                <a:gridCol w="3643306">
                  <a:extLst>
                    <a:ext uri="{9D8B030D-6E8A-4147-A177-3AD203B41FA5}">
                      <a16:colId xmlns:a16="http://schemas.microsoft.com/office/drawing/2014/main" val="20000"/>
                    </a:ext>
                  </a:extLst>
                </a:gridCol>
                <a:gridCol w="5500694">
                  <a:extLst>
                    <a:ext uri="{9D8B030D-6E8A-4147-A177-3AD203B41FA5}">
                      <a16:colId xmlns:a16="http://schemas.microsoft.com/office/drawing/2014/main" val="20001"/>
                    </a:ext>
                  </a:extLst>
                </a:gridCol>
              </a:tblGrid>
              <a:tr h="571504">
                <a:tc>
                  <a:txBody>
                    <a:bodyPr/>
                    <a:lstStyle/>
                    <a:p>
                      <a:r>
                        <a:rPr lang="fr-FR" sz="1800" b="1" kern="1200" dirty="0">
                          <a:solidFill>
                            <a:schemeClr val="accent6">
                              <a:lumMod val="60000"/>
                              <a:lumOff val="40000"/>
                            </a:schemeClr>
                          </a:solidFill>
                          <a:latin typeface="+mn-lt"/>
                          <a:ea typeface="+mn-ea"/>
                          <a:cs typeface="+mn-cs"/>
                        </a:rPr>
                        <a:t>Se réceptionner loin en avant </a:t>
                      </a:r>
                      <a:endParaRPr lang="fr-FR" dirty="0">
                        <a:solidFill>
                          <a:schemeClr val="accent6">
                            <a:lumMod val="60000"/>
                            <a:lumOff val="40000"/>
                          </a:schemeClr>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b="1" kern="1200" dirty="0">
                          <a:solidFill>
                            <a:schemeClr val="accent6">
                              <a:lumMod val="60000"/>
                              <a:lumOff val="40000"/>
                            </a:schemeClr>
                          </a:solidFill>
                          <a:latin typeface="+mn-lt"/>
                          <a:ea typeface="+mn-ea"/>
                          <a:cs typeface="+mn-cs"/>
                        </a:rPr>
                        <a:t>Bras et jambes projetés à l’horizontale. </a:t>
                      </a:r>
                    </a:p>
                    <a:p>
                      <a:endParaRPr lang="fr-FR" dirty="0">
                        <a:solidFill>
                          <a:schemeClr val="accent6">
                            <a:lumMod val="60000"/>
                            <a:lumOff val="40000"/>
                          </a:schemeClr>
                        </a:solidFill>
                      </a:endParaRPr>
                    </a:p>
                  </a:txBody>
                  <a:tcPr/>
                </a:tc>
                <a:extLst>
                  <a:ext uri="{0D108BD9-81ED-4DB2-BD59-A6C34878D82A}">
                    <a16:rowId xmlns:a16="http://schemas.microsoft.com/office/drawing/2014/main" val="10000"/>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14348" y="285728"/>
            <a:ext cx="8229600" cy="1428736"/>
          </a:xfrm>
        </p:spPr>
        <p:txBody>
          <a:bodyPr>
            <a:normAutofit fontScale="90000"/>
          </a:bodyPr>
          <a:lstStyle/>
          <a:p>
            <a:r>
              <a:rPr lang="fr-FR" b="1" dirty="0">
                <a:solidFill>
                  <a:srgbClr val="FF0000"/>
                </a:solidFill>
              </a:rPr>
              <a:t>Matériel :</a:t>
            </a:r>
            <a:br>
              <a:rPr lang="fr-FR" b="1" dirty="0">
                <a:solidFill>
                  <a:srgbClr val="FF0000"/>
                </a:solidFill>
              </a:rPr>
            </a:br>
            <a:endParaRPr lang="fr-FR" dirty="0"/>
          </a:p>
        </p:txBody>
      </p:sp>
      <p:pic>
        <p:nvPicPr>
          <p:cNvPr id="5122" name="Picture 2" descr="D:\Documents and Settings\Administrateur\Bureau\images.jpeg"/>
          <p:cNvPicPr>
            <a:picLocks noGrp="1" noChangeAspect="1" noChangeArrowheads="1"/>
          </p:cNvPicPr>
          <p:nvPr>
            <p:ph idx="1"/>
          </p:nvPr>
        </p:nvPicPr>
        <p:blipFill>
          <a:blip r:embed="rId2"/>
          <a:srcRect/>
          <a:stretch>
            <a:fillRect/>
          </a:stretch>
        </p:blipFill>
        <p:spPr bwMode="auto">
          <a:xfrm>
            <a:off x="0" y="4214818"/>
            <a:ext cx="8858280" cy="2643182"/>
          </a:xfrm>
          <a:prstGeom prst="rect">
            <a:avLst/>
          </a:prstGeom>
          <a:noFill/>
        </p:spPr>
      </p:pic>
      <p:sp>
        <p:nvSpPr>
          <p:cNvPr id="5" name="Rectangle 4"/>
          <p:cNvSpPr/>
          <p:nvPr/>
        </p:nvSpPr>
        <p:spPr>
          <a:xfrm>
            <a:off x="785786" y="1214422"/>
            <a:ext cx="7643866" cy="584775"/>
          </a:xfrm>
          <a:prstGeom prst="rect">
            <a:avLst/>
          </a:prstGeom>
        </p:spPr>
        <p:txBody>
          <a:bodyPr wrap="square">
            <a:spAutoFit/>
          </a:bodyPr>
          <a:lstStyle/>
          <a:p>
            <a:r>
              <a:rPr lang="fr-FR" sz="3200" dirty="0">
                <a:solidFill>
                  <a:srgbClr val="0070C0"/>
                </a:solidFill>
              </a:rPr>
              <a:t>PISTE D’ELAN:</a:t>
            </a:r>
          </a:p>
        </p:txBody>
      </p:sp>
      <p:sp>
        <p:nvSpPr>
          <p:cNvPr id="6" name="Rectangle 5"/>
          <p:cNvSpPr/>
          <p:nvPr/>
        </p:nvSpPr>
        <p:spPr>
          <a:xfrm>
            <a:off x="785786" y="1571612"/>
            <a:ext cx="4637825" cy="646331"/>
          </a:xfrm>
          <a:prstGeom prst="rect">
            <a:avLst/>
          </a:prstGeom>
        </p:spPr>
        <p:txBody>
          <a:bodyPr wrap="square">
            <a:spAutoFit/>
          </a:bodyPr>
          <a:lstStyle/>
          <a:p>
            <a:r>
              <a:rPr lang="fr-FR" sz="3600" dirty="0">
                <a:solidFill>
                  <a:srgbClr val="00B050"/>
                </a:solidFill>
              </a:rPr>
              <a:t>ZONE DE CHUTE:</a:t>
            </a:r>
          </a:p>
        </p:txBody>
      </p:sp>
      <p:sp>
        <p:nvSpPr>
          <p:cNvPr id="7" name="Rectangle 6"/>
          <p:cNvSpPr/>
          <p:nvPr/>
        </p:nvSpPr>
        <p:spPr>
          <a:xfrm>
            <a:off x="785786" y="2000240"/>
            <a:ext cx="4719835" cy="707886"/>
          </a:xfrm>
          <a:prstGeom prst="rect">
            <a:avLst/>
          </a:prstGeom>
        </p:spPr>
        <p:txBody>
          <a:bodyPr wrap="square">
            <a:spAutoFit/>
          </a:bodyPr>
          <a:lstStyle/>
          <a:p>
            <a:r>
              <a:rPr lang="fr-FR" sz="4000" dirty="0">
                <a:solidFill>
                  <a:schemeClr val="accent6">
                    <a:lumMod val="60000"/>
                    <a:lumOff val="40000"/>
                  </a:schemeClr>
                </a:solidFill>
              </a:rPr>
              <a:t>PLANCHE D’APPEL:</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ctrTitle"/>
          </p:nvPr>
        </p:nvSpPr>
        <p:spPr>
          <a:xfrm>
            <a:off x="685800" y="214291"/>
            <a:ext cx="7772400" cy="1000131"/>
          </a:xfrm>
        </p:spPr>
        <p:txBody>
          <a:bodyPr>
            <a:normAutofit fontScale="90000"/>
            <a:scene3d>
              <a:camera prst="orthographicFront"/>
              <a:lightRig rig="threePt" dir="t"/>
            </a:scene3d>
            <a:sp3d extrusionH="57150">
              <a:bevelT w="82550" h="38100" prst="coolSlant"/>
            </a:sp3d>
          </a:bodyPr>
          <a:lstStyle/>
          <a:p>
            <a:r>
              <a:rPr lang="fr-FR" sz="9600" dirty="0">
                <a:solidFill>
                  <a:srgbClr val="00B050"/>
                </a:solidFill>
              </a:rPr>
              <a:t>Plan</a:t>
            </a:r>
            <a:endParaRPr lang="fr-FR" dirty="0">
              <a:solidFill>
                <a:srgbClr val="00B050"/>
              </a:solidFill>
            </a:endParaRPr>
          </a:p>
        </p:txBody>
      </p:sp>
      <p:sp>
        <p:nvSpPr>
          <p:cNvPr id="7" name="Sous-titre 6"/>
          <p:cNvSpPr>
            <a:spLocks noGrp="1"/>
          </p:cNvSpPr>
          <p:nvPr>
            <p:ph type="subTitle" idx="1"/>
          </p:nvPr>
        </p:nvSpPr>
        <p:spPr>
          <a:xfrm>
            <a:off x="0" y="1214422"/>
            <a:ext cx="8829660" cy="5643578"/>
          </a:xfrm>
        </p:spPr>
        <p:txBody>
          <a:bodyPr>
            <a:normAutofit/>
          </a:bodyPr>
          <a:lstStyle/>
          <a:p>
            <a:pPr algn="l">
              <a:buBlip>
                <a:blip r:embed="rId2"/>
              </a:buBlip>
            </a:pPr>
            <a:r>
              <a:rPr lang="fr-FR" dirty="0">
                <a:solidFill>
                  <a:srgbClr val="FF0000"/>
                </a:solidFill>
              </a:rPr>
              <a:t>Introduction</a:t>
            </a:r>
          </a:p>
          <a:p>
            <a:pPr algn="l">
              <a:buBlip>
                <a:blip r:embed="rId2"/>
              </a:buBlip>
            </a:pPr>
            <a:r>
              <a:rPr lang="fr-FR" dirty="0">
                <a:solidFill>
                  <a:srgbClr val="FF0000"/>
                </a:solidFill>
              </a:rPr>
              <a:t>Définition (saut en hauteur/saut en longueur)</a:t>
            </a:r>
          </a:p>
          <a:p>
            <a:pPr algn="l">
              <a:buBlip>
                <a:blip r:embed="rId2"/>
              </a:buBlip>
            </a:pPr>
            <a:r>
              <a:rPr lang="fr-FR" dirty="0">
                <a:solidFill>
                  <a:srgbClr val="FF0000"/>
                </a:solidFill>
              </a:rPr>
              <a:t>Logique interne</a:t>
            </a:r>
          </a:p>
          <a:p>
            <a:pPr algn="l">
              <a:buBlip>
                <a:blip r:embed="rId2"/>
              </a:buBlip>
            </a:pPr>
            <a:r>
              <a:rPr lang="fr-FR" dirty="0">
                <a:solidFill>
                  <a:srgbClr val="FF0000"/>
                </a:solidFill>
              </a:rPr>
              <a:t>Règlements</a:t>
            </a:r>
          </a:p>
          <a:p>
            <a:pPr algn="l">
              <a:buBlip>
                <a:blip r:embed="rId2"/>
              </a:buBlip>
            </a:pPr>
            <a:r>
              <a:rPr lang="fr-FR" dirty="0">
                <a:solidFill>
                  <a:srgbClr val="FF0000"/>
                </a:solidFill>
              </a:rPr>
              <a:t>Principes et règles d’action</a:t>
            </a:r>
          </a:p>
          <a:p>
            <a:pPr algn="l">
              <a:buBlip>
                <a:blip r:embed="rId2"/>
              </a:buBlip>
            </a:pPr>
            <a:r>
              <a:rPr lang="fr-FR" dirty="0">
                <a:solidFill>
                  <a:srgbClr val="FF0000"/>
                </a:solidFill>
              </a:rPr>
              <a:t>Problèmes fondamentaux</a:t>
            </a:r>
          </a:p>
          <a:p>
            <a:pPr algn="l">
              <a:buBlip>
                <a:blip r:embed="rId2"/>
              </a:buBlip>
            </a:pPr>
            <a:r>
              <a:rPr lang="fr-FR" dirty="0">
                <a:solidFill>
                  <a:srgbClr val="FF0000"/>
                </a:solidFill>
              </a:rPr>
              <a:t>Conclusion</a:t>
            </a:r>
          </a:p>
          <a:p>
            <a:endParaRPr lang="fr-F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a:ln>
                  <a:solidFill>
                    <a:srgbClr val="0070C0"/>
                  </a:solidFill>
                </a:ln>
                <a:solidFill>
                  <a:srgbClr val="0070C0"/>
                </a:solidFill>
                <a:effectLst>
                  <a:glow rad="228600">
                    <a:schemeClr val="accent6">
                      <a:satMod val="175000"/>
                      <a:alpha val="40000"/>
                    </a:schemeClr>
                  </a:glow>
                </a:effectLst>
              </a:rPr>
              <a:t>Analyse technique du saut en longueur</a:t>
            </a:r>
          </a:p>
        </p:txBody>
      </p:sp>
      <p:sp>
        <p:nvSpPr>
          <p:cNvPr id="3" name="Espace réservé du contenu 2"/>
          <p:cNvSpPr>
            <a:spLocks noGrp="1"/>
          </p:cNvSpPr>
          <p:nvPr>
            <p:ph idx="1"/>
          </p:nvPr>
        </p:nvSpPr>
        <p:spPr/>
        <p:txBody>
          <a:bodyPr/>
          <a:lstStyle/>
          <a:p>
            <a:r>
              <a:rPr lang="fr-FR" b="1" i="1" dirty="0">
                <a:ln>
                  <a:solidFill>
                    <a:srgbClr val="0070C0"/>
                  </a:solidFill>
                </a:ln>
                <a:effectLst>
                  <a:reflection blurRad="6350" stA="55000" endA="300" endPos="45500" dir="5400000" sy="-100000" algn="bl" rotWithShape="0"/>
                </a:effectLst>
              </a:rPr>
              <a:t>Définition : </a:t>
            </a:r>
            <a:endParaRPr lang="fr-FR" dirty="0">
              <a:ln>
                <a:solidFill>
                  <a:srgbClr val="0070C0"/>
                </a:solidFill>
              </a:ln>
              <a:effectLst>
                <a:reflection blurRad="6350" stA="55000" endA="300" endPos="45500" dir="5400000" sy="-100000" algn="bl" rotWithShape="0"/>
              </a:effectLst>
            </a:endParaRPr>
          </a:p>
          <a:p>
            <a:r>
              <a:rPr lang="fr-FR" dirty="0">
                <a:ln>
                  <a:solidFill>
                    <a:schemeClr val="accent6">
                      <a:lumMod val="75000"/>
                    </a:schemeClr>
                  </a:solidFill>
                </a:ln>
                <a:effectLst>
                  <a:reflection blurRad="6350" stA="55000" endA="300" endPos="45500" dir="5400000" sy="-100000" algn="bl" rotWithShape="0"/>
                </a:effectLst>
              </a:rPr>
              <a:t>Le saut en longueur est une discipline athlétique appartenant aux familles sauts au cours de laquelle un bond à dominante horizontale est effectué à la suite d’une course optimale.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sz="4000" dirty="0">
                <a:solidFill>
                  <a:srgbClr val="0070C0"/>
                </a:solidFill>
                <a:effectLst>
                  <a:glow rad="101600">
                    <a:schemeClr val="accent3">
                      <a:satMod val="175000"/>
                      <a:alpha val="40000"/>
                    </a:schemeClr>
                  </a:glow>
                </a:effectLst>
              </a:rPr>
              <a:t>Ce saut contient 4 phases importantes </a:t>
            </a:r>
            <a:r>
              <a:rPr lang="fr-FR" dirty="0">
                <a:solidFill>
                  <a:srgbClr val="0070C0"/>
                </a:solidFill>
                <a:effectLst>
                  <a:glow rad="101600">
                    <a:schemeClr val="accent3">
                      <a:satMod val="175000"/>
                      <a:alpha val="40000"/>
                    </a:schemeClr>
                  </a:glow>
                </a:effectLst>
              </a:rPr>
              <a:t>: </a:t>
            </a:r>
          </a:p>
        </p:txBody>
      </p:sp>
      <p:graphicFrame>
        <p:nvGraphicFramePr>
          <p:cNvPr id="5" name="Espace réservé du contenu 4"/>
          <p:cNvGraphicFramePr>
            <a:graphicFrameLocks noGrp="1"/>
          </p:cNvGraphicFramePr>
          <p:nvPr>
            <p:ph idx="1"/>
          </p:nvPr>
        </p:nvGraphicFramePr>
        <p:xfrm>
          <a:off x="0" y="1214426"/>
          <a:ext cx="9144000" cy="7207839"/>
        </p:xfrm>
        <a:graphic>
          <a:graphicData uri="http://schemas.openxmlformats.org/drawingml/2006/table">
            <a:tbl>
              <a:tblPr firstRow="1" bandRow="1">
                <a:tableStyleId>{5C22544A-7EE6-4342-B048-85BDC9FD1C3A}</a:tableStyleId>
              </a:tblPr>
              <a:tblGrid>
                <a:gridCol w="2746362">
                  <a:extLst>
                    <a:ext uri="{9D8B030D-6E8A-4147-A177-3AD203B41FA5}">
                      <a16:colId xmlns:a16="http://schemas.microsoft.com/office/drawing/2014/main" val="20000"/>
                    </a:ext>
                  </a:extLst>
                </a:gridCol>
                <a:gridCol w="6397638">
                  <a:extLst>
                    <a:ext uri="{9D8B030D-6E8A-4147-A177-3AD203B41FA5}">
                      <a16:colId xmlns:a16="http://schemas.microsoft.com/office/drawing/2014/main" val="20001"/>
                    </a:ext>
                  </a:extLst>
                </a:gridCol>
              </a:tblGrid>
              <a:tr h="2030868">
                <a:tc>
                  <a:txBody>
                    <a:bodyPr/>
                    <a:lstStyle/>
                    <a:p>
                      <a:r>
                        <a:rPr lang="fr-FR" sz="4400" b="1" i="1" kern="1200" dirty="0">
                          <a:solidFill>
                            <a:schemeClr val="lt1"/>
                          </a:solidFill>
                          <a:latin typeface="+mn-lt"/>
                          <a:ea typeface="+mn-ea"/>
                          <a:cs typeface="+mn-cs"/>
                        </a:rPr>
                        <a:t>La mise en action</a:t>
                      </a:r>
                      <a:r>
                        <a:rPr lang="fr-FR" sz="2400" b="1" i="1" kern="1200" dirty="0">
                          <a:solidFill>
                            <a:schemeClr val="lt1"/>
                          </a:solidFill>
                          <a:latin typeface="+mn-lt"/>
                          <a:ea typeface="+mn-ea"/>
                          <a:cs typeface="+mn-cs"/>
                        </a:rPr>
                        <a:t> </a:t>
                      </a:r>
                      <a:endParaRPr lang="fr-FR" sz="2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b="1" kern="1200" dirty="0">
                          <a:solidFill>
                            <a:schemeClr val="lt1"/>
                          </a:solidFill>
                          <a:latin typeface="+mn-lt"/>
                          <a:ea typeface="+mn-ea"/>
                          <a:cs typeface="+mn-cs"/>
                        </a:rPr>
                        <a:t>Elle se passe sur 6 à 12 foulées progressivement accélérées, pour amener le sauteur à une vitesse qu’il pourra maîtriser dans cette phase, i n’ya pas des règles qui conduisent à l’obtention de cette vitesse horizontale, mais la pratique a montré que la course en amplitude en plus d’une recherche de relâchement est la plus utilisée. </a:t>
                      </a:r>
                    </a:p>
                    <a:p>
                      <a:endParaRPr lang="fr-FR" dirty="0"/>
                    </a:p>
                  </a:txBody>
                  <a:tcPr/>
                </a:tc>
                <a:extLst>
                  <a:ext uri="{0D108BD9-81ED-4DB2-BD59-A6C34878D82A}">
                    <a16:rowId xmlns:a16="http://schemas.microsoft.com/office/drawing/2014/main" val="10000"/>
                  </a:ext>
                </a:extLst>
              </a:tr>
              <a:tr h="783406">
                <a:tc>
                  <a:txBody>
                    <a:bodyPr/>
                    <a:lstStyle/>
                    <a:p>
                      <a:r>
                        <a:rPr lang="fr-FR" sz="3200" b="1" i="1" kern="1200" dirty="0">
                          <a:solidFill>
                            <a:srgbClr val="480000"/>
                          </a:solidFill>
                          <a:latin typeface="+mn-lt"/>
                          <a:ea typeface="+mn-ea"/>
                          <a:cs typeface="+mn-cs"/>
                        </a:rPr>
                        <a:t>La liaison course appel</a:t>
                      </a:r>
                      <a:r>
                        <a:rPr lang="fr-FR" sz="3200" i="1" kern="1200" dirty="0">
                          <a:solidFill>
                            <a:srgbClr val="480000"/>
                          </a:solidFill>
                          <a:latin typeface="+mn-lt"/>
                          <a:ea typeface="+mn-ea"/>
                          <a:cs typeface="+mn-cs"/>
                        </a:rPr>
                        <a:t> </a:t>
                      </a:r>
                      <a:endParaRPr lang="fr-FR" sz="3200" dirty="0">
                        <a:solidFill>
                          <a:srgbClr val="48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b="1" kern="1200" dirty="0">
                          <a:solidFill>
                            <a:srgbClr val="480000"/>
                          </a:solidFill>
                          <a:latin typeface="+mn-lt"/>
                          <a:ea typeface="+mn-ea"/>
                          <a:cs typeface="+mn-cs"/>
                        </a:rPr>
                        <a:t>elle se déroule sur les 6 à 8 appuis qui précédent l’appel. Elle se subdivise en 2 phases : </a:t>
                      </a:r>
                    </a:p>
                    <a:p>
                      <a:endParaRPr lang="fr-FR" dirty="0">
                        <a:solidFill>
                          <a:srgbClr val="480000"/>
                        </a:solidFill>
                      </a:endParaRPr>
                    </a:p>
                  </a:txBody>
                  <a:tcPr/>
                </a:tc>
                <a:extLst>
                  <a:ext uri="{0D108BD9-81ED-4DB2-BD59-A6C34878D82A}">
                    <a16:rowId xmlns:a16="http://schemas.microsoft.com/office/drawing/2014/main" val="10001"/>
                  </a:ext>
                </a:extLst>
              </a:tr>
              <a:tr h="1018428">
                <a:tc>
                  <a:txBody>
                    <a:bodyPr/>
                    <a:lstStyle/>
                    <a:p>
                      <a:endParaRPr lang="fr-FR" sz="1600" dirty="0">
                        <a:solidFill>
                          <a:srgbClr val="48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600" b="1" kern="1200" dirty="0">
                          <a:solidFill>
                            <a:srgbClr val="480000"/>
                          </a:solidFill>
                          <a:latin typeface="+mn-lt"/>
                          <a:ea typeface="+mn-ea"/>
                          <a:cs typeface="+mn-cs"/>
                        </a:rPr>
                        <a:t>Une élévation progressive du CG, l’application d’une course haute c'est-à-dire les genoux montent, le corps se redresse et une augmentation de la fréquence des appuis. </a:t>
                      </a:r>
                    </a:p>
                    <a:p>
                      <a:endParaRPr lang="fr-FR" sz="1600" dirty="0">
                        <a:solidFill>
                          <a:srgbClr val="480000"/>
                        </a:solidFill>
                      </a:endParaRPr>
                    </a:p>
                  </a:txBody>
                  <a:tcPr/>
                </a:tc>
                <a:extLst>
                  <a:ext uri="{0D108BD9-81ED-4DB2-BD59-A6C34878D82A}">
                    <a16:rowId xmlns:a16="http://schemas.microsoft.com/office/drawing/2014/main" val="10002"/>
                  </a:ext>
                </a:extLst>
              </a:tr>
              <a:tr h="374377">
                <a:tc>
                  <a:txBody>
                    <a:bodyPr/>
                    <a:lstStyle/>
                    <a:p>
                      <a:endParaRPr lang="fr-FR" sz="1600" dirty="0">
                        <a:solidFill>
                          <a:srgbClr val="48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rgbClr val="480000"/>
                          </a:solidFill>
                          <a:latin typeface="+mn-lt"/>
                          <a:ea typeface="+mn-ea"/>
                          <a:cs typeface="+mn-cs"/>
                        </a:rPr>
                        <a:t>Elle se diffère de la 1</a:t>
                      </a:r>
                      <a:r>
                        <a:rPr lang="fr-FR" sz="1600" kern="1200" baseline="30000" dirty="0">
                          <a:solidFill>
                            <a:srgbClr val="480000"/>
                          </a:solidFill>
                          <a:latin typeface="+mn-lt"/>
                          <a:ea typeface="+mn-ea"/>
                          <a:cs typeface="+mn-cs"/>
                        </a:rPr>
                        <a:t>ère</a:t>
                      </a:r>
                      <a:r>
                        <a:rPr lang="fr-FR" sz="1600" kern="1200" dirty="0">
                          <a:solidFill>
                            <a:srgbClr val="480000"/>
                          </a:solidFill>
                          <a:latin typeface="+mn-lt"/>
                          <a:ea typeface="+mn-ea"/>
                          <a:cs typeface="+mn-cs"/>
                        </a:rPr>
                        <a:t> partie par une recherche de mise en tension musculaire orientée vers un appel efficace .Dans cette phase il y’a augmentation de la fréquence des appuis et des phases de griffé. La CG s’abaisse sur l’avant dernier appui et allongement de l’avant dernière foulée. </a:t>
                      </a:r>
                    </a:p>
                    <a:p>
                      <a:endParaRPr lang="fr-FR" sz="1600" dirty="0">
                        <a:solidFill>
                          <a:srgbClr val="480000"/>
                        </a:solidFill>
                      </a:endParaRPr>
                    </a:p>
                  </a:txBody>
                  <a:tcPr/>
                </a:tc>
                <a:extLst>
                  <a:ext uri="{0D108BD9-81ED-4DB2-BD59-A6C34878D82A}">
                    <a16:rowId xmlns:a16="http://schemas.microsoft.com/office/drawing/2014/main" val="10003"/>
                  </a:ext>
                </a:extLst>
              </a:tr>
              <a:tr h="374377">
                <a:tc>
                  <a:txBody>
                    <a:bodyPr/>
                    <a:lstStyle/>
                    <a:p>
                      <a:endParaRPr lang="fr-FR" dirty="0"/>
                    </a:p>
                  </a:txBody>
                  <a:tcPr/>
                </a:tc>
                <a:tc>
                  <a:txBody>
                    <a:bodyPr/>
                    <a:lstStyle/>
                    <a:p>
                      <a:endParaRPr lang="fr-FR" dirty="0"/>
                    </a:p>
                  </a:txBody>
                  <a:tcPr/>
                </a:tc>
                <a:extLst>
                  <a:ext uri="{0D108BD9-81ED-4DB2-BD59-A6C34878D82A}">
                    <a16:rowId xmlns:a16="http://schemas.microsoft.com/office/drawing/2014/main" val="10004"/>
                  </a:ext>
                </a:extLst>
              </a:tr>
              <a:tr h="374377">
                <a:tc>
                  <a:txBody>
                    <a:bodyPr/>
                    <a:lstStyle/>
                    <a:p>
                      <a:endParaRPr lang="fr-FR"/>
                    </a:p>
                  </a:txBody>
                  <a:tcPr/>
                </a:tc>
                <a:tc>
                  <a:txBody>
                    <a:bodyPr/>
                    <a:lstStyle/>
                    <a:p>
                      <a:endParaRPr lang="fr-FR"/>
                    </a:p>
                  </a:txBody>
                  <a:tcPr/>
                </a:tc>
                <a:extLst>
                  <a:ext uri="{0D108BD9-81ED-4DB2-BD59-A6C34878D82A}">
                    <a16:rowId xmlns:a16="http://schemas.microsoft.com/office/drawing/2014/main" val="10005"/>
                  </a:ext>
                </a:extLst>
              </a:tr>
              <a:tr h="313363">
                <a:tc>
                  <a:txBody>
                    <a:bodyPr/>
                    <a:lstStyle/>
                    <a:p>
                      <a:endParaRPr lang="fr-FR"/>
                    </a:p>
                  </a:txBody>
                  <a:tcPr/>
                </a:tc>
                <a:tc>
                  <a:txBody>
                    <a:bodyPr/>
                    <a:lstStyle/>
                    <a:p>
                      <a:endParaRPr lang="fr-FR"/>
                    </a:p>
                  </a:txBody>
                  <a:tcPr/>
                </a:tc>
                <a:extLst>
                  <a:ext uri="{0D108BD9-81ED-4DB2-BD59-A6C34878D82A}">
                    <a16:rowId xmlns:a16="http://schemas.microsoft.com/office/drawing/2014/main" val="10006"/>
                  </a:ext>
                </a:extLst>
              </a:tr>
              <a:tr h="374377">
                <a:tc>
                  <a:txBody>
                    <a:bodyPr/>
                    <a:lstStyle/>
                    <a:p>
                      <a:endParaRPr lang="fr-FR"/>
                    </a:p>
                  </a:txBody>
                  <a:tcPr/>
                </a:tc>
                <a:tc>
                  <a:txBody>
                    <a:bodyPr/>
                    <a:lstStyle/>
                    <a:p>
                      <a:endParaRPr lang="fr-FR" dirty="0"/>
                    </a:p>
                  </a:txBody>
                  <a:tcPr/>
                </a:tc>
                <a:extLst>
                  <a:ext uri="{0D108BD9-81ED-4DB2-BD59-A6C34878D82A}">
                    <a16:rowId xmlns:a16="http://schemas.microsoft.com/office/drawing/2014/main" val="10007"/>
                  </a:ext>
                </a:extLst>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graphicFrame>
        <p:nvGraphicFramePr>
          <p:cNvPr id="4" name="Espace réservé du contenu 3"/>
          <p:cNvGraphicFramePr>
            <a:graphicFrameLocks noGrp="1"/>
          </p:cNvGraphicFramePr>
          <p:nvPr>
            <p:ph idx="1"/>
          </p:nvPr>
        </p:nvGraphicFramePr>
        <p:xfrm>
          <a:off x="0" y="0"/>
          <a:ext cx="9144000" cy="6858000"/>
        </p:xfrm>
        <a:graphic>
          <a:graphicData uri="http://schemas.openxmlformats.org/drawingml/2006/table">
            <a:tbl>
              <a:tblPr firstRow="1" bandRow="1">
                <a:tableStyleId>{5C22544A-7EE6-4342-B048-85BDC9FD1C3A}</a:tableStyleId>
              </a:tblPr>
              <a:tblGrid>
                <a:gridCol w="1948721">
                  <a:extLst>
                    <a:ext uri="{9D8B030D-6E8A-4147-A177-3AD203B41FA5}">
                      <a16:colId xmlns:a16="http://schemas.microsoft.com/office/drawing/2014/main" val="20000"/>
                    </a:ext>
                  </a:extLst>
                </a:gridCol>
                <a:gridCol w="7195279">
                  <a:extLst>
                    <a:ext uri="{9D8B030D-6E8A-4147-A177-3AD203B41FA5}">
                      <a16:colId xmlns:a16="http://schemas.microsoft.com/office/drawing/2014/main" val="20001"/>
                    </a:ext>
                  </a:extLst>
                </a:gridCol>
              </a:tblGrid>
              <a:tr h="4947371">
                <a:tc>
                  <a:txBody>
                    <a:bodyPr/>
                    <a:lstStyle/>
                    <a:p>
                      <a:r>
                        <a:rPr lang="fr-FR" sz="4800" b="1" i="1" kern="1200" dirty="0">
                          <a:solidFill>
                            <a:srgbClr val="FFFF00"/>
                          </a:solidFill>
                          <a:latin typeface="+mn-lt"/>
                          <a:ea typeface="+mn-ea"/>
                          <a:cs typeface="+mn-cs"/>
                        </a:rPr>
                        <a:t>L’appel</a:t>
                      </a:r>
                      <a:endParaRPr lang="fr-FR" sz="4800" dirty="0">
                        <a:solidFill>
                          <a:srgbClr val="FFFF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b="1" kern="1200" dirty="0">
                          <a:solidFill>
                            <a:srgbClr val="FFFF00"/>
                          </a:solidFill>
                          <a:latin typeface="+mn-lt"/>
                          <a:ea typeface="+mn-ea"/>
                          <a:cs typeface="+mn-cs"/>
                        </a:rPr>
                        <a:t>Une action de griffé très violente de la jambe d’appel plus une augmentation maximale de la phase de poussée  qui est encore accentuée par l’action de ses différents segments libre : tirage du genou de la jambe libre vers le haut et l’avant soulevé des deux épaules en conservant la coordination bras-jambe. </a:t>
                      </a:r>
                    </a:p>
                    <a:p>
                      <a:endParaRPr lang="fr-FR" dirty="0"/>
                    </a:p>
                  </a:txBody>
                  <a:tcPr/>
                </a:tc>
                <a:extLst>
                  <a:ext uri="{0D108BD9-81ED-4DB2-BD59-A6C34878D82A}">
                    <a16:rowId xmlns:a16="http://schemas.microsoft.com/office/drawing/2014/main" val="10000"/>
                  </a:ext>
                </a:extLst>
              </a:tr>
              <a:tr h="1910629">
                <a:tc>
                  <a:txBody>
                    <a:bodyPr/>
                    <a:lstStyle/>
                    <a:p>
                      <a:r>
                        <a:rPr lang="fr-FR" sz="2400" b="1" i="1" kern="1200" dirty="0">
                          <a:solidFill>
                            <a:srgbClr val="FF0000"/>
                          </a:solidFill>
                          <a:latin typeface="+mn-lt"/>
                          <a:ea typeface="+mn-ea"/>
                          <a:cs typeface="+mn-cs"/>
                        </a:rPr>
                        <a:t>La suspension</a:t>
                      </a:r>
                      <a:endParaRPr lang="fr-FR" sz="2400" b="1" dirty="0">
                        <a:solidFill>
                          <a:srgbClr val="FF0000"/>
                        </a:solidFill>
                      </a:endParaRPr>
                    </a:p>
                  </a:txBody>
                  <a:tcPr/>
                </a:tc>
                <a:tc>
                  <a:txBody>
                    <a:bodyPr/>
                    <a:lstStyle/>
                    <a:p>
                      <a:r>
                        <a:rPr lang="fr-FR" sz="1800" b="1" kern="1200" dirty="0">
                          <a:solidFill>
                            <a:srgbClr val="FF0000"/>
                          </a:solidFill>
                          <a:latin typeface="+mn-lt"/>
                          <a:ea typeface="+mn-ea"/>
                          <a:cs typeface="+mn-cs"/>
                        </a:rPr>
                        <a:t>Cette phase est subdivisé en 2 parties </a:t>
                      </a:r>
                    </a:p>
                    <a:p>
                      <a:r>
                        <a:rPr lang="fr-FR" sz="4000" b="1" kern="1200" dirty="0">
                          <a:solidFill>
                            <a:srgbClr val="FF0000"/>
                          </a:solidFill>
                          <a:latin typeface="+mn-lt"/>
                          <a:ea typeface="+mn-ea"/>
                          <a:cs typeface="+mn-cs"/>
                        </a:rPr>
                        <a:t>l’équilibration et le ramené</a:t>
                      </a:r>
                      <a:endParaRPr lang="fr-FR" sz="4000" b="1" dirty="0">
                        <a:solidFill>
                          <a:srgbClr val="FF0000"/>
                        </a:solidFill>
                      </a:endParaRPr>
                    </a:p>
                  </a:txBody>
                  <a:tcPr/>
                </a:tc>
                <a:extLst>
                  <a:ext uri="{0D108BD9-81ED-4DB2-BD59-A6C34878D82A}">
                    <a16:rowId xmlns:a16="http://schemas.microsoft.com/office/drawing/2014/main" val="10001"/>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graphicFrame>
        <p:nvGraphicFramePr>
          <p:cNvPr id="4" name="Espace réservé du contenu 3"/>
          <p:cNvGraphicFramePr>
            <a:graphicFrameLocks noGrp="1"/>
          </p:cNvGraphicFramePr>
          <p:nvPr>
            <p:ph idx="1"/>
          </p:nvPr>
        </p:nvGraphicFramePr>
        <p:xfrm>
          <a:off x="0" y="0"/>
          <a:ext cx="9144000" cy="6858000"/>
        </p:xfrm>
        <a:graphic>
          <a:graphicData uri="http://schemas.openxmlformats.org/drawingml/2006/table">
            <a:tbl>
              <a:tblPr firstRow="1" bandRow="1">
                <a:tableStyleId>{5C22544A-7EE6-4342-B048-85BDC9FD1C3A}</a:tableStyleId>
              </a:tblPr>
              <a:tblGrid>
                <a:gridCol w="3571868">
                  <a:extLst>
                    <a:ext uri="{9D8B030D-6E8A-4147-A177-3AD203B41FA5}">
                      <a16:colId xmlns:a16="http://schemas.microsoft.com/office/drawing/2014/main" val="20000"/>
                    </a:ext>
                  </a:extLst>
                </a:gridCol>
                <a:gridCol w="5572132">
                  <a:extLst>
                    <a:ext uri="{9D8B030D-6E8A-4147-A177-3AD203B41FA5}">
                      <a16:colId xmlns:a16="http://schemas.microsoft.com/office/drawing/2014/main" val="20001"/>
                    </a:ext>
                  </a:extLst>
                </a:gridCol>
              </a:tblGrid>
              <a:tr h="4553929">
                <a:tc>
                  <a:txBody>
                    <a:bodyPr/>
                    <a:lstStyle/>
                    <a:p>
                      <a:r>
                        <a:rPr lang="fr-FR" sz="4000" b="1" kern="1200" dirty="0">
                          <a:solidFill>
                            <a:srgbClr val="FF0000"/>
                          </a:solidFill>
                          <a:latin typeface="+mn-lt"/>
                          <a:ea typeface="+mn-ea"/>
                          <a:cs typeface="+mn-cs"/>
                        </a:rPr>
                        <a:t>L’équilibration</a:t>
                      </a:r>
                      <a:endParaRPr lang="fr-FR" sz="4000" dirty="0">
                        <a:solidFill>
                          <a:srgbClr val="FF0000"/>
                        </a:solidFill>
                      </a:endParaRPr>
                    </a:p>
                  </a:txBody>
                  <a:tcPr/>
                </a:tc>
                <a:tc>
                  <a:txBody>
                    <a:bodyPr/>
                    <a:lstStyle/>
                    <a:p>
                      <a:r>
                        <a:rPr lang="fr-FR" sz="2800" b="1" kern="1200" dirty="0">
                          <a:solidFill>
                            <a:srgbClr val="FF0000"/>
                          </a:solidFill>
                          <a:latin typeface="+mn-lt"/>
                          <a:ea typeface="+mn-ea"/>
                          <a:cs typeface="+mn-cs"/>
                        </a:rPr>
                        <a:t>le sauteur effectue une suite d’actions segmentaires très rapides afin de s’équilibrer en l’air. </a:t>
                      </a:r>
                    </a:p>
                    <a:p>
                      <a:r>
                        <a:rPr lang="fr-FR" sz="2800" b="1" kern="1200" dirty="0">
                          <a:solidFill>
                            <a:srgbClr val="FF0000"/>
                          </a:solidFill>
                          <a:latin typeface="+mn-lt"/>
                          <a:ea typeface="+mn-ea"/>
                          <a:cs typeface="+mn-cs"/>
                        </a:rPr>
                        <a:t>Il s’agit soit d’un pédalage aérien ciseau, ou double ciseau soit d’un étirement de tout le corps arqué vers l’arrière : (l’extension).</a:t>
                      </a:r>
                    </a:p>
                    <a:p>
                      <a:endParaRPr lang="fr-FR" dirty="0">
                        <a:solidFill>
                          <a:srgbClr val="FF0000"/>
                        </a:solidFill>
                      </a:endParaRPr>
                    </a:p>
                  </a:txBody>
                  <a:tcPr/>
                </a:tc>
                <a:extLst>
                  <a:ext uri="{0D108BD9-81ED-4DB2-BD59-A6C34878D82A}">
                    <a16:rowId xmlns:a16="http://schemas.microsoft.com/office/drawing/2014/main" val="10000"/>
                  </a:ext>
                </a:extLst>
              </a:tr>
              <a:tr h="2304071">
                <a:tc>
                  <a:txBody>
                    <a:bodyPr/>
                    <a:lstStyle/>
                    <a:p>
                      <a:r>
                        <a:rPr lang="fr-FR" sz="4400" b="1" kern="1200" dirty="0">
                          <a:solidFill>
                            <a:srgbClr val="FF0000"/>
                          </a:solidFill>
                          <a:latin typeface="+mn-lt"/>
                          <a:ea typeface="+mn-ea"/>
                          <a:cs typeface="+mn-cs"/>
                        </a:rPr>
                        <a:t>Le ramené</a:t>
                      </a:r>
                      <a:r>
                        <a:rPr lang="fr-FR" sz="4400" kern="1200" dirty="0">
                          <a:solidFill>
                            <a:srgbClr val="FF0000"/>
                          </a:solidFill>
                          <a:latin typeface="+mn-lt"/>
                          <a:ea typeface="+mn-ea"/>
                          <a:cs typeface="+mn-cs"/>
                        </a:rPr>
                        <a:t> </a:t>
                      </a:r>
                      <a:endParaRPr lang="fr-FR" sz="4400" dirty="0">
                        <a:solidFill>
                          <a:srgbClr val="FF0000"/>
                        </a:solidFill>
                      </a:endParaRPr>
                    </a:p>
                  </a:txBody>
                  <a:tcPr/>
                </a:tc>
                <a:tc>
                  <a:txBody>
                    <a:bodyPr/>
                    <a:lstStyle/>
                    <a:p>
                      <a:r>
                        <a:rPr lang="fr-FR" sz="2400" b="1" kern="1200" dirty="0">
                          <a:solidFill>
                            <a:srgbClr val="FF0000"/>
                          </a:solidFill>
                          <a:latin typeface="+mn-lt"/>
                          <a:ea typeface="+mn-ea"/>
                          <a:cs typeface="+mn-cs"/>
                        </a:rPr>
                        <a:t>le sauteur cherche à projeter ses jambes vers l’avant afin de déterminer la marque la plus éloigné possible du point d’appel.</a:t>
                      </a:r>
                      <a:endParaRPr lang="fr-FR" sz="2400" b="1" dirty="0">
                        <a:solidFill>
                          <a:srgbClr val="FF0000"/>
                        </a:solidFill>
                      </a:endParaRPr>
                    </a:p>
                  </a:txBody>
                  <a:tcPr/>
                </a:tc>
                <a:extLst>
                  <a:ext uri="{0D108BD9-81ED-4DB2-BD59-A6C34878D82A}">
                    <a16:rowId xmlns:a16="http://schemas.microsoft.com/office/drawing/2014/main" val="10001"/>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00034" y="3143248"/>
            <a:ext cx="8286808" cy="1323439"/>
          </a:xfrm>
          <a:prstGeom prst="rect">
            <a:avLst/>
          </a:prstGeom>
          <a:noFill/>
        </p:spPr>
        <p:txBody>
          <a:bodyPr wrap="square" lIns="91440" tIns="45720" rIns="91440" bIns="45720">
            <a:spAutoFit/>
          </a:bodyPr>
          <a:lstStyle/>
          <a:p>
            <a:pPr algn="ctr"/>
            <a:r>
              <a:rPr lang="fr-FR" sz="8000" b="1" cap="none" spc="50" dirty="0">
                <a:ln w="12700" cmpd="sng">
                  <a:solidFill>
                    <a:schemeClr val="accent6">
                      <a:satMod val="120000"/>
                      <a:shade val="80000"/>
                    </a:schemeClr>
                  </a:solidFill>
                  <a:prstDash val="solid"/>
                </a:ln>
                <a:solidFill>
                  <a:srgbClr val="FF0000"/>
                </a:solidFill>
                <a:effectLst>
                  <a:glow rad="228600">
                    <a:schemeClr val="accent1">
                      <a:satMod val="175000"/>
                      <a:alpha val="40000"/>
                    </a:schemeClr>
                  </a:glow>
                </a:effectLst>
              </a:rPr>
              <a:t>Introduction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a:xfrm>
            <a:off x="457200" y="571480"/>
            <a:ext cx="8229600" cy="2571768"/>
          </a:xfrm>
        </p:spPr>
        <p:txBody>
          <a:bodyPr>
            <a:normAutofit fontScale="90000"/>
          </a:bodyPr>
          <a:lstStyle/>
          <a:p>
            <a:r>
              <a:rPr lang="fr-FR" b="1" dirty="0"/>
              <a:t>Athlétisme </a:t>
            </a:r>
            <a:br>
              <a:rPr lang="fr-FR" b="1" dirty="0"/>
            </a:br>
            <a:r>
              <a:rPr lang="fr-FR" dirty="0">
                <a:ln w="18415" cmpd="sng">
                  <a:solidFill>
                    <a:srgbClr val="FFFFFF"/>
                  </a:solidFill>
                  <a:prstDash val="solid"/>
                </a:ln>
                <a:solidFill>
                  <a:srgbClr val="FF0000"/>
                </a:solidFill>
                <a:effectLst>
                  <a:outerShdw blurRad="63500" dir="3600000" algn="tl" rotWithShape="0">
                    <a:srgbClr val="000000">
                      <a:alpha val="70000"/>
                    </a:srgbClr>
                  </a:outerShdw>
                </a:effectLst>
              </a:rPr>
              <a:t>Marcher – Courir – Sauter – Lancer : ce sont les gestes fondamentaux de l’athlétisme. Ce sont aussi des gestes de la vie courante.</a:t>
            </a:r>
            <a:br>
              <a:rPr lang="fr-FR" dirty="0">
                <a:ln w="18415" cmpd="sng">
                  <a:solidFill>
                    <a:srgbClr val="FFFFFF"/>
                  </a:solidFill>
                  <a:prstDash val="solid"/>
                </a:ln>
                <a:solidFill>
                  <a:srgbClr val="FF0000"/>
                </a:solidFill>
                <a:effectLst>
                  <a:outerShdw blurRad="63500" dir="3600000" algn="tl" rotWithShape="0">
                    <a:srgbClr val="000000">
                      <a:alpha val="70000"/>
                    </a:srgbClr>
                  </a:outerShdw>
                </a:effectLst>
              </a:rPr>
            </a:br>
            <a:endParaRPr lang="fr-FR" dirty="0"/>
          </a:p>
        </p:txBody>
      </p:sp>
      <p:pic>
        <p:nvPicPr>
          <p:cNvPr id="7" name="Picture 2" descr="D:\Documents and Settings\Administrateur\Bureau\images.jpeg"/>
          <p:cNvPicPr>
            <a:picLocks noGrp="1" noChangeAspect="1" noChangeArrowheads="1"/>
          </p:cNvPicPr>
          <p:nvPr>
            <p:ph idx="1"/>
          </p:nvPr>
        </p:nvPicPr>
        <p:blipFill>
          <a:blip r:embed="rId2"/>
          <a:srcRect/>
          <a:stretch>
            <a:fillRect/>
          </a:stretch>
        </p:blipFill>
        <p:spPr bwMode="auto">
          <a:xfrm rot="10800000" flipV="1">
            <a:off x="785786" y="3214686"/>
            <a:ext cx="6786610" cy="3429024"/>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La course</a:t>
            </a:r>
            <a:endParaRPr lang="fr-FR" dirty="0"/>
          </a:p>
        </p:txBody>
      </p:sp>
      <p:sp>
        <p:nvSpPr>
          <p:cNvPr id="3" name="Espace réservé du contenu 2"/>
          <p:cNvSpPr>
            <a:spLocks noGrp="1"/>
          </p:cNvSpPr>
          <p:nvPr>
            <p:ph idx="1"/>
          </p:nvPr>
        </p:nvSpPr>
        <p:spPr>
          <a:xfrm>
            <a:off x="457200" y="1600201"/>
            <a:ext cx="8229600" cy="2185990"/>
          </a:xfrm>
        </p:spPr>
        <p:txBody>
          <a:bodyPr>
            <a:normAutofit lnSpcReduction="10000"/>
          </a:bodyPr>
          <a:lstStyle/>
          <a:p>
            <a:r>
              <a:rPr lang="fr-FR" sz="44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c‘est le geste le plus simple, le plus naturel, le plus sain …</a:t>
            </a:r>
          </a:p>
          <a:p>
            <a:r>
              <a:rPr lang="fr-FR" sz="44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Elle met en action nos muscles.</a:t>
            </a:r>
          </a:p>
          <a:p>
            <a:pPr>
              <a:buNone/>
            </a:pPr>
            <a:endParaRPr lang="fr-FR" sz="44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pic>
        <p:nvPicPr>
          <p:cNvPr id="4" name="Picture 2" descr="D:\Documents and Settings\Administrateur\Bureau\images.jpeg"/>
          <p:cNvPicPr>
            <a:picLocks noChangeAspect="1" noChangeArrowheads="1"/>
          </p:cNvPicPr>
          <p:nvPr/>
        </p:nvPicPr>
        <p:blipFill>
          <a:blip r:embed="rId2"/>
          <a:srcRect/>
          <a:stretch>
            <a:fillRect/>
          </a:stretch>
        </p:blipFill>
        <p:spPr bwMode="auto">
          <a:xfrm>
            <a:off x="642910" y="3571876"/>
            <a:ext cx="7786742" cy="3143248"/>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Le lancer</a:t>
            </a:r>
            <a:endParaRPr lang="fr-FR" dirty="0"/>
          </a:p>
        </p:txBody>
      </p:sp>
      <p:sp>
        <p:nvSpPr>
          <p:cNvPr id="3" name="Espace réservé du contenu 2"/>
          <p:cNvSpPr>
            <a:spLocks noGrp="1"/>
          </p:cNvSpPr>
          <p:nvPr>
            <p:ph idx="1"/>
          </p:nvPr>
        </p:nvSpPr>
        <p:spPr/>
        <p:txBody>
          <a:bodyPr>
            <a:normAutofit/>
          </a:bodyPr>
          <a:lstStyle/>
          <a:p>
            <a:r>
              <a:rPr lang="fr-FR" sz="48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il s’agit d’envoyer le plus loin possible différents objets….</a:t>
            </a:r>
          </a:p>
        </p:txBody>
      </p:sp>
      <p:pic>
        <p:nvPicPr>
          <p:cNvPr id="1026" name="Picture 2" descr="D:\Documents and Settings\Administrateur\Bureau\images.jpeg"/>
          <p:cNvPicPr>
            <a:picLocks noChangeAspect="1" noChangeArrowheads="1"/>
          </p:cNvPicPr>
          <p:nvPr/>
        </p:nvPicPr>
        <p:blipFill>
          <a:blip r:embed="rId2"/>
          <a:srcRect/>
          <a:stretch>
            <a:fillRect/>
          </a:stretch>
        </p:blipFill>
        <p:spPr bwMode="auto">
          <a:xfrm>
            <a:off x="4500562" y="4143380"/>
            <a:ext cx="3214710" cy="2143140"/>
          </a:xfrm>
          <a:prstGeom prst="rect">
            <a:avLst/>
          </a:prstGeom>
          <a:noFill/>
        </p:spPr>
      </p:pic>
      <p:pic>
        <p:nvPicPr>
          <p:cNvPr id="2050" name="Picture 2" descr="D:\Documents and Settings\Administrateur\Bureau\images.jpeg"/>
          <p:cNvPicPr>
            <a:picLocks noChangeAspect="1" noChangeArrowheads="1"/>
          </p:cNvPicPr>
          <p:nvPr/>
        </p:nvPicPr>
        <p:blipFill>
          <a:blip r:embed="rId3"/>
          <a:srcRect/>
          <a:stretch>
            <a:fillRect/>
          </a:stretch>
        </p:blipFill>
        <p:spPr bwMode="auto">
          <a:xfrm>
            <a:off x="1357290" y="4143380"/>
            <a:ext cx="3162300" cy="2143140"/>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Les sauts</a:t>
            </a:r>
            <a:endParaRPr lang="fr-FR" dirty="0"/>
          </a:p>
        </p:txBody>
      </p:sp>
      <p:sp>
        <p:nvSpPr>
          <p:cNvPr id="3" name="Espace réservé du contenu 2"/>
          <p:cNvSpPr>
            <a:spLocks noGrp="1"/>
          </p:cNvSpPr>
          <p:nvPr>
            <p:ph idx="1"/>
          </p:nvPr>
        </p:nvSpPr>
        <p:spPr/>
        <p:txBody>
          <a:bodyPr/>
          <a:lstStyle/>
          <a:p>
            <a:r>
              <a:rPr lang="fr-FR"/>
              <a:t>hauteur, longueur ou triple saut, tout pour aller le plus haut et le plus loin.</a:t>
            </a:r>
            <a:endParaRPr lang="fr-FR" dirty="0"/>
          </a:p>
        </p:txBody>
      </p:sp>
      <p:pic>
        <p:nvPicPr>
          <p:cNvPr id="2050" name="Picture 2" descr="D:\Documents and Settings\Administrateur\Bureau\th.jpeg"/>
          <p:cNvPicPr>
            <a:picLocks noChangeAspect="1" noChangeArrowheads="1"/>
          </p:cNvPicPr>
          <p:nvPr/>
        </p:nvPicPr>
        <p:blipFill>
          <a:blip r:embed="rId3"/>
          <a:srcRect/>
          <a:stretch>
            <a:fillRect/>
          </a:stretch>
        </p:blipFill>
        <p:spPr bwMode="auto">
          <a:xfrm>
            <a:off x="285720" y="4143380"/>
            <a:ext cx="2976578" cy="2357454"/>
          </a:xfrm>
          <a:prstGeom prst="rect">
            <a:avLst/>
          </a:prstGeom>
          <a:noFill/>
        </p:spPr>
      </p:pic>
      <p:pic>
        <p:nvPicPr>
          <p:cNvPr id="4" name="Picture 2" descr="D:\Documents and Settings\Administrateur\Bureau\images.jpeg"/>
          <p:cNvPicPr>
            <a:picLocks noChangeAspect="1" noChangeArrowheads="1"/>
          </p:cNvPicPr>
          <p:nvPr/>
        </p:nvPicPr>
        <p:blipFill>
          <a:blip r:embed="rId4"/>
          <a:srcRect/>
          <a:stretch>
            <a:fillRect/>
          </a:stretch>
        </p:blipFill>
        <p:spPr bwMode="auto">
          <a:xfrm>
            <a:off x="3286116" y="4214818"/>
            <a:ext cx="3362322" cy="2428892"/>
          </a:xfrm>
          <a:prstGeom prst="rect">
            <a:avLst/>
          </a:prstGeom>
          <a:noFill/>
        </p:spPr>
      </p:pic>
      <p:pic>
        <p:nvPicPr>
          <p:cNvPr id="2051" name="Picture 3" descr="D:\Documents and Settings\Administrateur\Bureau\images.jpeg"/>
          <p:cNvPicPr>
            <a:picLocks noChangeAspect="1" noChangeArrowheads="1"/>
          </p:cNvPicPr>
          <p:nvPr/>
        </p:nvPicPr>
        <p:blipFill>
          <a:blip r:embed="rId5"/>
          <a:srcRect/>
          <a:stretch>
            <a:fillRect/>
          </a:stretch>
        </p:blipFill>
        <p:spPr bwMode="auto">
          <a:xfrm>
            <a:off x="6715140" y="4214818"/>
            <a:ext cx="2428860" cy="2357454"/>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solidFill>
                  <a:srgbClr val="FF0000"/>
                </a:solidFill>
                <a:effectLst>
                  <a:glow rad="101600">
                    <a:schemeClr val="accent4">
                      <a:satMod val="175000"/>
                      <a:alpha val="40000"/>
                    </a:schemeClr>
                  </a:glow>
                </a:effectLst>
              </a:rPr>
              <a:t>A  * saut en hauteur *</a:t>
            </a:r>
          </a:p>
        </p:txBody>
      </p:sp>
      <p:sp>
        <p:nvSpPr>
          <p:cNvPr id="3" name="Espace réservé du contenu 2"/>
          <p:cNvSpPr>
            <a:spLocks noGrp="1"/>
          </p:cNvSpPr>
          <p:nvPr>
            <p:ph idx="1"/>
          </p:nvPr>
        </p:nvSpPr>
        <p:spPr/>
        <p:style>
          <a:lnRef idx="2">
            <a:schemeClr val="accent2"/>
          </a:lnRef>
          <a:fillRef idx="1">
            <a:schemeClr val="lt1"/>
          </a:fillRef>
          <a:effectRef idx="0">
            <a:schemeClr val="accent2"/>
          </a:effectRef>
          <a:fontRef idx="minor">
            <a:schemeClr val="dk1"/>
          </a:fontRef>
        </p:style>
        <p:txBody>
          <a:bodyPr>
            <a:normAutofit/>
          </a:bodyPr>
          <a:lstStyle/>
          <a:p>
            <a:r>
              <a:rPr lang="fr-FR" b="1" dirty="0"/>
              <a:t>Définition :</a:t>
            </a:r>
          </a:p>
          <a:p>
            <a:r>
              <a:rPr lang="fr-FR" sz="4800" dirty="0">
                <a:solidFill>
                  <a:srgbClr val="FF0000"/>
                </a:solidFill>
                <a:effectLst>
                  <a:reflection blurRad="6350" stA="55000" endA="300" endPos="45500" dir="5400000" sy="-100000" algn="bl" rotWithShape="0"/>
                </a:effectLst>
              </a:rPr>
              <a:t>sauter en hauteur, c’est se projeter dans l’espace en vue de franchir un obstacle vertical.</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Logique interne</a:t>
            </a:r>
            <a:endParaRPr lang="fr-FR" dirty="0"/>
          </a:p>
        </p:txBody>
      </p:sp>
      <p:sp>
        <p:nvSpPr>
          <p:cNvPr id="3" name="Espace réservé du contenu 2"/>
          <p:cNvSpPr>
            <a:spLocks noGrp="1"/>
          </p:cNvSpPr>
          <p:nvPr>
            <p:ph idx="1"/>
          </p:nvPr>
        </p:nvSpPr>
        <p:spPr>
          <a:xfrm>
            <a:off x="285720" y="1643050"/>
            <a:ext cx="8858280" cy="4525963"/>
          </a:xfrm>
        </p:spPr>
        <p:txBody>
          <a:bodyPr/>
          <a:lstStyle/>
          <a:p>
            <a:r>
              <a:rPr lang="fr-FR" sz="4800" dirty="0">
                <a:solidFill>
                  <a:srgbClr val="FF0000"/>
                </a:solidFill>
              </a:rPr>
              <a:t>traits caractéristiques</a:t>
            </a:r>
          </a:p>
          <a:p>
            <a:pPr>
              <a:buNone/>
            </a:pPr>
            <a:r>
              <a:rPr lang="fr-FR" dirty="0"/>
              <a:t>    </a:t>
            </a:r>
            <a:r>
              <a:rPr lang="fr-FR" dirty="0">
                <a:solidFill>
                  <a:srgbClr val="92D050"/>
                </a:solidFill>
              </a:rPr>
              <a:t> </a:t>
            </a:r>
            <a:r>
              <a:rPr lang="fr-FR" dirty="0">
                <a:solidFill>
                  <a:srgbClr val="92D050"/>
                </a:solidFill>
                <a:effectLst>
                  <a:reflection blurRad="6350" stA="55000" endA="300" endPos="45500" dir="5400000" sy="-100000" algn="bl" rotWithShape="0"/>
                </a:effectLst>
              </a:rPr>
              <a:t>appel un pied</a:t>
            </a:r>
          </a:p>
          <a:p>
            <a:pPr>
              <a:buNone/>
            </a:pPr>
            <a:r>
              <a:rPr lang="fr-FR" dirty="0">
                <a:solidFill>
                  <a:srgbClr val="92D050"/>
                </a:solidFill>
                <a:effectLst>
                  <a:reflection blurRad="6350" stA="55000" endA="300" endPos="45500" dir="5400000" sy="-100000" algn="bl" rotWithShape="0"/>
                </a:effectLst>
              </a:rPr>
              <a:t>     performance chiffrée = mesure hauteur obstacle</a:t>
            </a:r>
          </a:p>
          <a:p>
            <a:pPr>
              <a:buNone/>
            </a:pPr>
            <a:r>
              <a:rPr lang="fr-FR" dirty="0">
                <a:solidFill>
                  <a:srgbClr val="92D050"/>
                </a:solidFill>
                <a:effectLst>
                  <a:reflection blurRad="6350" stA="55000" endA="300" endPos="45500" dir="5400000" sy="-100000" algn="bl" rotWithShape="0"/>
                </a:effectLst>
              </a:rPr>
              <a:t>    nombre d’essai limité, chaque essai à effectuer      dans un temps limité</a:t>
            </a:r>
          </a:p>
          <a:p>
            <a:pPr>
              <a:buNone/>
            </a:pPr>
            <a:r>
              <a:rPr lang="fr-FR" dirty="0">
                <a:solidFill>
                  <a:srgbClr val="92D050"/>
                </a:solidFill>
                <a:effectLst>
                  <a:reflection blurRad="6350" stA="55000" endA="300" endPos="45500" dir="5400000" sy="-100000" algn="bl" rotWithShape="0"/>
                </a:effectLst>
              </a:rPr>
              <a:t>     piste d’élan limitée</a:t>
            </a:r>
          </a:p>
        </p:txBody>
      </p:sp>
    </p:spTree>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911</Words>
  <Application>Microsoft Office PowerPoint</Application>
  <PresentationFormat>Affichage à l'écran (4:3)</PresentationFormat>
  <Paragraphs>99</Paragraphs>
  <Slides>23</Slides>
  <Notes>1</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23</vt:i4>
      </vt:variant>
    </vt:vector>
  </HeadingPairs>
  <TitlesOfParts>
    <vt:vector size="27" baseType="lpstr">
      <vt:lpstr>Arial</vt:lpstr>
      <vt:lpstr>Calibri</vt:lpstr>
      <vt:lpstr>Times New Roman</vt:lpstr>
      <vt:lpstr>Thème Office</vt:lpstr>
      <vt:lpstr>: </vt:lpstr>
      <vt:lpstr>Plan</vt:lpstr>
      <vt:lpstr>Présentation PowerPoint</vt:lpstr>
      <vt:lpstr>Athlétisme  Marcher – Courir – Sauter – Lancer : ce sont les gestes fondamentaux de l’athlétisme. Ce sont aussi des gestes de la vie courante. </vt:lpstr>
      <vt:lpstr>La course</vt:lpstr>
      <vt:lpstr>Le lancer</vt:lpstr>
      <vt:lpstr>Les sauts</vt:lpstr>
      <vt:lpstr>A  * saut en hauteur *</vt:lpstr>
      <vt:lpstr>Logique interne</vt:lpstr>
      <vt:lpstr>Les règlements</vt:lpstr>
      <vt:lpstr>Principes et règles d’actions</vt:lpstr>
      <vt:lpstr>ANALYSE ET TRAITEMENT DIDACTIQUE DE L’ACTIVITE SAUT EN HAUTEUR </vt:lpstr>
      <vt:lpstr>Problème fondamental : </vt:lpstr>
      <vt:lpstr>Présentation PowerPoint</vt:lpstr>
      <vt:lpstr>B * SAUT EN LONGUEUR *</vt:lpstr>
      <vt:lpstr>Logique interne : </vt:lpstr>
      <vt:lpstr>Problème fondamental :  </vt:lpstr>
      <vt:lpstr>Principe et règles d’actions :  </vt:lpstr>
      <vt:lpstr>Matériel : </vt:lpstr>
      <vt:lpstr>Analyse technique du saut en longueur</vt:lpstr>
      <vt:lpstr>Ce saut contient 4 phases importantes : </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EL ANSARI ABDELAAZIZ</dc:creator>
  <cp:lastModifiedBy>aziz_skype2018 Aziz</cp:lastModifiedBy>
  <cp:revision>1</cp:revision>
  <dcterms:modified xsi:type="dcterms:W3CDTF">2020-01-31T19:54:21Z</dcterms:modified>
</cp:coreProperties>
</file>