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62" r:id="rId4"/>
    <p:sldId id="264" r:id="rId5"/>
    <p:sldId id="266" r:id="rId6"/>
    <p:sldId id="267" r:id="rId7"/>
    <p:sldId id="268" r:id="rId8"/>
    <p:sldId id="269" r:id="rId9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53" d="100"/>
          <a:sy n="53" d="100"/>
        </p:scale>
        <p:origin x="-111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fr-FR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fr-F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67C9A2-692D-4D5F-A0A4-11E8333BB638}" type="datetimeFigureOut">
              <a:rPr lang="fr-FR" smtClean="0"/>
              <a:pPr/>
              <a:t>27/10/2013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B9179C-7FEE-4010-B4AB-6ABB1B245907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r-F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67C9A2-692D-4D5F-A0A4-11E8333BB638}" type="datetimeFigureOut">
              <a:rPr lang="fr-FR" smtClean="0"/>
              <a:pPr/>
              <a:t>27/10/2013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B9179C-7FEE-4010-B4AB-6ABB1B245907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fr-F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67C9A2-692D-4D5F-A0A4-11E8333BB638}" type="datetimeFigureOut">
              <a:rPr lang="fr-FR" smtClean="0"/>
              <a:pPr/>
              <a:t>27/10/2013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B9179C-7FEE-4010-B4AB-6ABB1B245907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r-F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67C9A2-692D-4D5F-A0A4-11E8333BB638}" type="datetimeFigureOut">
              <a:rPr lang="fr-FR" smtClean="0"/>
              <a:pPr/>
              <a:t>27/10/2013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B9179C-7FEE-4010-B4AB-6ABB1B245907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fr-F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67C9A2-692D-4D5F-A0A4-11E8333BB638}" type="datetimeFigureOut">
              <a:rPr lang="fr-FR" smtClean="0"/>
              <a:pPr/>
              <a:t>27/10/2013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B9179C-7FEE-4010-B4AB-6ABB1B245907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r-FR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67C9A2-692D-4D5F-A0A4-11E8333BB638}" type="datetimeFigureOut">
              <a:rPr lang="fr-FR" smtClean="0"/>
              <a:pPr/>
              <a:t>27/10/2013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B9179C-7FEE-4010-B4AB-6ABB1B245907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fr-F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67C9A2-692D-4D5F-A0A4-11E8333BB638}" type="datetimeFigureOut">
              <a:rPr lang="fr-FR" smtClean="0"/>
              <a:pPr/>
              <a:t>27/10/2013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B9179C-7FEE-4010-B4AB-6ABB1B245907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r-FR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67C9A2-692D-4D5F-A0A4-11E8333BB638}" type="datetimeFigureOut">
              <a:rPr lang="fr-FR" smtClean="0"/>
              <a:pPr/>
              <a:t>27/10/2013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B9179C-7FEE-4010-B4AB-6ABB1B245907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67C9A2-692D-4D5F-A0A4-11E8333BB638}" type="datetimeFigureOut">
              <a:rPr lang="fr-FR" smtClean="0"/>
              <a:pPr/>
              <a:t>27/10/2013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B9179C-7FEE-4010-B4AB-6ABB1B245907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fr-F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67C9A2-692D-4D5F-A0A4-11E8333BB638}" type="datetimeFigureOut">
              <a:rPr lang="fr-FR" smtClean="0"/>
              <a:pPr/>
              <a:t>27/10/2013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B9179C-7FEE-4010-B4AB-6ABB1B245907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fr-F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67C9A2-692D-4D5F-A0A4-11E8333BB638}" type="datetimeFigureOut">
              <a:rPr lang="fr-FR" smtClean="0"/>
              <a:pPr/>
              <a:t>27/10/2013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B9179C-7FEE-4010-B4AB-6ABB1B245907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fr-F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67C9A2-692D-4D5F-A0A4-11E8333BB638}" type="datetimeFigureOut">
              <a:rPr lang="fr-FR" smtClean="0"/>
              <a:pPr/>
              <a:t>27/10/2013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B9179C-7FEE-4010-B4AB-6ABB1B245907}" type="slidenum">
              <a:rPr lang="fr-FR" smtClean="0"/>
              <a:pPr/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3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.jpeg"/><Relationship Id="rId4" Type="http://schemas.openxmlformats.org/officeDocument/2006/relationships/audio" Target="../media/audio4.wav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audio" Target="../media/audio5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openxmlformats.org/officeDocument/2006/relationships/audio" Target="../media/audio4.wav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audio" Target="../media/audio5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png"/><Relationship Id="rId5" Type="http://schemas.openxmlformats.org/officeDocument/2006/relationships/audio" Target="../media/audio7.wav"/><Relationship Id="rId4" Type="http://schemas.openxmlformats.org/officeDocument/2006/relationships/audio" Target="../media/audio6.wav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audio" Target="../media/audio5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jpeg"/><Relationship Id="rId4" Type="http://schemas.openxmlformats.org/officeDocument/2006/relationships/audio" Target="../media/audio4.wav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audio" Target="../media/audio4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 descr="southparkdoll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28596" y="1643050"/>
            <a:ext cx="8229600" cy="1143000"/>
          </a:xfrm>
        </p:spPr>
        <p:txBody>
          <a:bodyPr>
            <a:normAutofit/>
          </a:bodyPr>
          <a:lstStyle/>
          <a:p>
            <a:r>
              <a:rPr lang="ar-DZ" sz="4800" b="1" dirty="0" smtClean="0">
                <a:solidFill>
                  <a:srgbClr val="FF0000"/>
                </a:solidFill>
              </a:rPr>
              <a:t>التقويم وفق المقاربة بالكفاءات</a:t>
            </a:r>
            <a:endParaRPr lang="fr-FR" sz="4800" b="1" dirty="0">
              <a:solidFill>
                <a:srgbClr val="FF0000"/>
              </a:solidFill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28596" y="3214686"/>
            <a:ext cx="8229600" cy="2000264"/>
          </a:xfrm>
        </p:spPr>
        <p:txBody>
          <a:bodyPr>
            <a:noAutofit/>
          </a:bodyPr>
          <a:lstStyle/>
          <a:p>
            <a:pPr algn="r">
              <a:buNone/>
            </a:pPr>
            <a:r>
              <a:rPr lang="ar-DZ" sz="4000" dirty="0" smtClean="0"/>
              <a:t>قبل البدء في عملية التقويم وفق المقاربة بالكفاءات لابد من التطرق إلى بعض المصطلحات المتعلقة بهذه المقاربة.</a:t>
            </a:r>
            <a:r>
              <a:rPr lang="ar-DZ" sz="4000" dirty="0" smtClean="0">
                <a:solidFill>
                  <a:srgbClr val="C00000"/>
                </a:solidFill>
              </a:rPr>
              <a:t> </a:t>
            </a:r>
            <a:endParaRPr lang="fr-FR" sz="4000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>
    <p:sndAc>
      <p:stSnd>
        <p:snd r:embed="rId2" name="cashreg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 descr="southparkdoll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Ellipse 5"/>
          <p:cNvSpPr/>
          <p:nvPr/>
        </p:nvSpPr>
        <p:spPr>
          <a:xfrm>
            <a:off x="2500298" y="285728"/>
            <a:ext cx="4143404" cy="1785950"/>
          </a:xfrm>
          <a:prstGeom prst="ellipse">
            <a:avLst/>
          </a:prstGeom>
          <a:effectLst>
            <a:glow rad="1016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 rtl="1"/>
            <a:r>
              <a:rPr lang="ar-DZ" sz="3200" b="1" dirty="0" smtClean="0">
                <a:solidFill>
                  <a:srgbClr val="FF0000"/>
                </a:solidFill>
              </a:rPr>
              <a:t>المصطلحات المتعلقة بالمقاربة بالكفاءات</a:t>
            </a:r>
            <a:endParaRPr lang="fr-FR" sz="3200" dirty="0"/>
          </a:p>
        </p:txBody>
      </p:sp>
      <p:sp>
        <p:nvSpPr>
          <p:cNvPr id="7" name="Ellipse 6"/>
          <p:cNvSpPr/>
          <p:nvPr/>
        </p:nvSpPr>
        <p:spPr>
          <a:xfrm>
            <a:off x="5429256" y="2143116"/>
            <a:ext cx="2428892" cy="1357322"/>
          </a:xfrm>
          <a:prstGeom prst="ellipse">
            <a:avLst/>
          </a:prstGeom>
          <a:effectLst>
            <a:glow rad="1397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 rtl="1"/>
            <a:endParaRPr lang="ar-DZ" sz="2800" dirty="0" smtClean="0"/>
          </a:p>
          <a:p>
            <a:pPr algn="ctr" rtl="1"/>
            <a:r>
              <a:rPr lang="ar-DZ" sz="2800" dirty="0" smtClean="0"/>
              <a:t>الكفاءة الختامية</a:t>
            </a:r>
            <a:endParaRPr lang="fr-FR" sz="2800" dirty="0" smtClean="0"/>
          </a:p>
          <a:p>
            <a:pPr algn="ctr" rtl="1"/>
            <a:endParaRPr lang="fr-FR" sz="2800" dirty="0"/>
          </a:p>
        </p:txBody>
      </p:sp>
      <p:sp>
        <p:nvSpPr>
          <p:cNvPr id="8" name="Ellipse 7"/>
          <p:cNvSpPr/>
          <p:nvPr/>
        </p:nvSpPr>
        <p:spPr>
          <a:xfrm>
            <a:off x="1142976" y="2143116"/>
            <a:ext cx="2643206" cy="1357322"/>
          </a:xfrm>
          <a:prstGeom prst="ellipse">
            <a:avLst/>
          </a:prstGeom>
          <a:effectLst>
            <a:glow rad="1397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 rtl="1"/>
            <a:r>
              <a:rPr lang="ar-DZ" sz="2800" dirty="0" smtClean="0"/>
              <a:t>الهدف الختامي الإدماجي</a:t>
            </a:r>
            <a:endParaRPr lang="fr-FR" sz="2800" dirty="0" smtClean="0"/>
          </a:p>
        </p:txBody>
      </p:sp>
      <p:sp>
        <p:nvSpPr>
          <p:cNvPr id="9" name="Ellipse 8"/>
          <p:cNvSpPr/>
          <p:nvPr/>
        </p:nvSpPr>
        <p:spPr>
          <a:xfrm>
            <a:off x="4786314" y="5214950"/>
            <a:ext cx="2714644" cy="1357322"/>
          </a:xfrm>
          <a:prstGeom prst="ellipse">
            <a:avLst/>
          </a:prstGeom>
          <a:effectLst>
            <a:glow rad="1397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 rtl="1"/>
            <a:r>
              <a:rPr lang="ar-DZ" sz="2800" dirty="0" smtClean="0"/>
              <a:t>المعيار</a:t>
            </a:r>
            <a:endParaRPr lang="fr-FR" sz="2800" dirty="0" smtClean="0"/>
          </a:p>
        </p:txBody>
      </p:sp>
      <p:sp>
        <p:nvSpPr>
          <p:cNvPr id="10" name="Ellipse 9"/>
          <p:cNvSpPr/>
          <p:nvPr/>
        </p:nvSpPr>
        <p:spPr>
          <a:xfrm>
            <a:off x="6143636" y="3786190"/>
            <a:ext cx="2714644" cy="1357322"/>
          </a:xfrm>
          <a:prstGeom prst="ellipse">
            <a:avLst/>
          </a:prstGeom>
          <a:effectLst>
            <a:glow rad="1397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 rtl="1"/>
            <a:r>
              <a:rPr lang="ar-DZ" sz="2800" dirty="0" smtClean="0"/>
              <a:t>المورد</a:t>
            </a:r>
            <a:endParaRPr lang="fr-FR" sz="2800" dirty="0"/>
          </a:p>
        </p:txBody>
      </p:sp>
      <p:sp>
        <p:nvSpPr>
          <p:cNvPr id="11" name="Ellipse 10"/>
          <p:cNvSpPr/>
          <p:nvPr/>
        </p:nvSpPr>
        <p:spPr>
          <a:xfrm>
            <a:off x="3500430" y="3714752"/>
            <a:ext cx="2000264" cy="1357322"/>
          </a:xfrm>
          <a:prstGeom prst="ellipse">
            <a:avLst/>
          </a:prstGeom>
          <a:effectLst>
            <a:glow rad="1397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 rtl="1"/>
            <a:r>
              <a:rPr lang="ar-DZ" sz="2800" dirty="0" smtClean="0"/>
              <a:t>الوضعية الإدماجية</a:t>
            </a:r>
            <a:endParaRPr lang="fr-FR" sz="2800" dirty="0"/>
          </a:p>
        </p:txBody>
      </p:sp>
      <p:sp>
        <p:nvSpPr>
          <p:cNvPr id="12" name="Ellipse 11"/>
          <p:cNvSpPr/>
          <p:nvPr/>
        </p:nvSpPr>
        <p:spPr>
          <a:xfrm>
            <a:off x="1500166" y="5214950"/>
            <a:ext cx="2714644" cy="1357322"/>
          </a:xfrm>
          <a:prstGeom prst="ellipse">
            <a:avLst/>
          </a:prstGeom>
          <a:effectLst>
            <a:glow rad="1397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 rtl="1"/>
            <a:r>
              <a:rPr lang="ar-DZ" sz="2800" dirty="0" smtClean="0"/>
              <a:t>المؤشر</a:t>
            </a:r>
            <a:endParaRPr lang="fr-FR" sz="2800" dirty="0" smtClean="0"/>
          </a:p>
        </p:txBody>
      </p:sp>
      <p:sp>
        <p:nvSpPr>
          <p:cNvPr id="13" name="Ellipse 12"/>
          <p:cNvSpPr/>
          <p:nvPr/>
        </p:nvSpPr>
        <p:spPr>
          <a:xfrm>
            <a:off x="285720" y="3786190"/>
            <a:ext cx="2714644" cy="1357322"/>
          </a:xfrm>
          <a:prstGeom prst="ellipse">
            <a:avLst/>
          </a:prstGeom>
          <a:effectLst>
            <a:glow rad="1397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 rtl="1"/>
            <a:r>
              <a:rPr lang="ar-DZ" sz="2800" dirty="0" smtClean="0"/>
              <a:t>الهدف التعلمي</a:t>
            </a:r>
            <a:endParaRPr lang="fr-FR" sz="2800" dirty="0"/>
          </a:p>
        </p:txBody>
      </p:sp>
      <p:cxnSp>
        <p:nvCxnSpPr>
          <p:cNvPr id="14" name="Connecteur droit avec flèche 13"/>
          <p:cNvCxnSpPr>
            <a:stCxn id="6" idx="5"/>
            <a:endCxn id="7" idx="0"/>
          </p:cNvCxnSpPr>
          <p:nvPr/>
        </p:nvCxnSpPr>
        <p:spPr>
          <a:xfrm rot="16200000" flipH="1">
            <a:off x="6173816" y="1673230"/>
            <a:ext cx="332984" cy="6067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0" name="Connecteur droit avec flèche 19"/>
          <p:cNvCxnSpPr>
            <a:stCxn id="6" idx="3"/>
            <a:endCxn id="8" idx="0"/>
          </p:cNvCxnSpPr>
          <p:nvPr/>
        </p:nvCxnSpPr>
        <p:spPr>
          <a:xfrm rot="5400000">
            <a:off x="2619341" y="1655371"/>
            <a:ext cx="332984" cy="642507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3" name="Connecteur droit avec flèche 22"/>
          <p:cNvCxnSpPr>
            <a:stCxn id="6" idx="4"/>
            <a:endCxn id="11" idx="0"/>
          </p:cNvCxnSpPr>
          <p:nvPr/>
        </p:nvCxnSpPr>
        <p:spPr>
          <a:xfrm rot="5400000">
            <a:off x="3714744" y="2857496"/>
            <a:ext cx="1643074" cy="7143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9" name="Connecteur en angle 28"/>
          <p:cNvCxnSpPr>
            <a:stCxn id="6" idx="6"/>
          </p:cNvCxnSpPr>
          <p:nvPr/>
        </p:nvCxnSpPr>
        <p:spPr>
          <a:xfrm>
            <a:off x="6643702" y="1178703"/>
            <a:ext cx="1357322" cy="2750363"/>
          </a:xfrm>
          <a:prstGeom prst="bentConnector2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2" name="Connecteur en angle 28"/>
          <p:cNvCxnSpPr>
            <a:stCxn id="6" idx="2"/>
          </p:cNvCxnSpPr>
          <p:nvPr/>
        </p:nvCxnSpPr>
        <p:spPr>
          <a:xfrm rot="10800000" flipV="1">
            <a:off x="1071538" y="1178702"/>
            <a:ext cx="1428760" cy="2678925"/>
          </a:xfrm>
          <a:prstGeom prst="bentConnector2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41" name="Connecteur droit avec flèche 40"/>
          <p:cNvCxnSpPr>
            <a:stCxn id="6" idx="4"/>
            <a:endCxn id="12" idx="0"/>
          </p:cNvCxnSpPr>
          <p:nvPr/>
        </p:nvCxnSpPr>
        <p:spPr>
          <a:xfrm rot="5400000">
            <a:off x="2143108" y="2786058"/>
            <a:ext cx="3143272" cy="171451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48" name="Connecteur droit avec flèche 47"/>
          <p:cNvCxnSpPr>
            <a:stCxn id="6" idx="4"/>
            <a:endCxn id="9" idx="0"/>
          </p:cNvCxnSpPr>
          <p:nvPr/>
        </p:nvCxnSpPr>
        <p:spPr>
          <a:xfrm rot="16200000" flipH="1">
            <a:off x="3786182" y="2857496"/>
            <a:ext cx="3143272" cy="157163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ransition>
    <p:sndAc>
      <p:stSnd>
        <p:snd r:embed="rId2" name="cashreg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800" decel="100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800" decel="10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800" decel="10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suction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800" decel="100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800" decel="100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800" decel="100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800" decel="100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suction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800" decel="100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8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8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8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suction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800" decel="100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80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80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80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suction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800" decel="100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800" decel="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800" decel="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800" decel="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suction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800" decel="100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800" decel="100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800" decel="100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800" decel="100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suction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4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800" decel="100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2" dur="800" decel="100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800" decel="100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800" decel="100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suction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2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" name="Image 80" descr="zmzm.netc740530c9e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7" name="_s34823"/>
          <p:cNvSpPr>
            <a:spLocks noChangeArrowheads="1"/>
          </p:cNvSpPr>
          <p:nvPr/>
        </p:nvSpPr>
        <p:spPr bwMode="auto">
          <a:xfrm>
            <a:off x="2714612" y="642918"/>
            <a:ext cx="3286148" cy="672191"/>
          </a:xfrm>
          <a:prstGeom prst="roundRect">
            <a:avLst>
              <a:gd name="adj" fmla="val 16667"/>
            </a:avLst>
          </a:prstGeom>
          <a:ln>
            <a:headEnd/>
            <a:tailEnd/>
          </a:ln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none" lIns="65815" tIns="32908" rIns="65815" bIns="32908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ar-SA" sz="32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cs typeface="Arial" charset="0"/>
              </a:rPr>
              <a:t>هدف ختامي إدماجي</a:t>
            </a:r>
            <a:endParaRPr kumimoji="0" lang="fr-FR" sz="32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Comic Sans MS" pitchFamily="66" charset="0"/>
              <a:cs typeface="Arial" charset="0"/>
            </a:endParaRPr>
          </a:p>
        </p:txBody>
      </p:sp>
      <p:sp>
        <p:nvSpPr>
          <p:cNvPr id="18" name="_s34824"/>
          <p:cNvSpPr>
            <a:spLocks noChangeArrowheads="1"/>
          </p:cNvSpPr>
          <p:nvPr/>
        </p:nvSpPr>
        <p:spPr bwMode="auto">
          <a:xfrm>
            <a:off x="714348" y="2000240"/>
            <a:ext cx="1643074" cy="672191"/>
          </a:xfrm>
          <a:prstGeom prst="roundRect">
            <a:avLst>
              <a:gd name="adj" fmla="val 16667"/>
            </a:avLst>
          </a:prstGeom>
          <a:ln>
            <a:headEnd/>
            <a:tailEnd/>
          </a:ln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none" lIns="65815" tIns="32908" rIns="65815" bIns="32908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ar-SA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cs typeface="Arial" charset="0"/>
              </a:rPr>
              <a:t>كفاءة ختامية 3</a:t>
            </a:r>
            <a:endParaRPr kumimoji="0" lang="fr-FR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  <a:cs typeface="Arial" charset="0"/>
            </a:endParaRPr>
          </a:p>
        </p:txBody>
      </p:sp>
      <p:sp>
        <p:nvSpPr>
          <p:cNvPr id="19" name="_s34825"/>
          <p:cNvSpPr>
            <a:spLocks noChangeArrowheads="1"/>
          </p:cNvSpPr>
          <p:nvPr/>
        </p:nvSpPr>
        <p:spPr bwMode="auto">
          <a:xfrm>
            <a:off x="3500430" y="2000240"/>
            <a:ext cx="1714512" cy="672191"/>
          </a:xfrm>
          <a:prstGeom prst="roundRect">
            <a:avLst>
              <a:gd name="adj" fmla="val 16667"/>
            </a:avLst>
          </a:prstGeom>
          <a:ln>
            <a:headEnd/>
            <a:tailEnd/>
          </a:ln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none" lIns="65815" tIns="32908" rIns="65815" bIns="32908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ar-SA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cs typeface="Arial" charset="0"/>
              </a:rPr>
              <a:t>كفاءة ختامية 2</a:t>
            </a:r>
            <a:endParaRPr kumimoji="0" lang="fr-FR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  <a:cs typeface="Arial" charset="0"/>
            </a:endParaRPr>
          </a:p>
        </p:txBody>
      </p:sp>
      <p:sp>
        <p:nvSpPr>
          <p:cNvPr id="20" name="_s34826"/>
          <p:cNvSpPr>
            <a:spLocks noChangeArrowheads="1"/>
          </p:cNvSpPr>
          <p:nvPr/>
        </p:nvSpPr>
        <p:spPr bwMode="auto">
          <a:xfrm>
            <a:off x="6786578" y="2000240"/>
            <a:ext cx="1643074" cy="672191"/>
          </a:xfrm>
          <a:prstGeom prst="roundRect">
            <a:avLst>
              <a:gd name="adj" fmla="val 16667"/>
            </a:avLst>
          </a:prstGeom>
          <a:ln>
            <a:headEnd/>
            <a:tailEnd/>
          </a:ln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none" lIns="65815" tIns="32908" rIns="65815" bIns="32908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ar-SA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cs typeface="Arial" charset="0"/>
              </a:rPr>
              <a:t>كفاءة ختامية 1</a:t>
            </a:r>
            <a:endParaRPr kumimoji="0" lang="fr-FR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  <a:cs typeface="Arial" charset="0"/>
            </a:endParaRPr>
          </a:p>
        </p:txBody>
      </p:sp>
      <p:sp>
        <p:nvSpPr>
          <p:cNvPr id="21" name="_s34831"/>
          <p:cNvSpPr>
            <a:spLocks noChangeArrowheads="1"/>
          </p:cNvSpPr>
          <p:nvPr/>
        </p:nvSpPr>
        <p:spPr bwMode="auto">
          <a:xfrm>
            <a:off x="785786" y="3214686"/>
            <a:ext cx="1470129" cy="672191"/>
          </a:xfrm>
          <a:prstGeom prst="roundRect">
            <a:avLst>
              <a:gd name="adj" fmla="val 16667"/>
            </a:avLst>
          </a:prstGeom>
          <a:ln>
            <a:headEnd/>
            <a:tailEnd/>
          </a:ln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none" lIns="65815" tIns="32908" rIns="65815" bIns="32908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ar-SA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cs typeface="Arial" charset="0"/>
              </a:rPr>
              <a:t>هدف تعلمي3</a:t>
            </a:r>
            <a:endParaRPr kumimoji="0" lang="fr-FR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  <a:cs typeface="Arial" charset="0"/>
            </a:endParaRPr>
          </a:p>
        </p:txBody>
      </p:sp>
      <p:sp>
        <p:nvSpPr>
          <p:cNvPr id="22" name="_s34833"/>
          <p:cNvSpPr>
            <a:spLocks noChangeArrowheads="1"/>
          </p:cNvSpPr>
          <p:nvPr/>
        </p:nvSpPr>
        <p:spPr bwMode="auto">
          <a:xfrm>
            <a:off x="3500430" y="3214686"/>
            <a:ext cx="1643074" cy="672191"/>
          </a:xfrm>
          <a:prstGeom prst="roundRect">
            <a:avLst>
              <a:gd name="adj" fmla="val 16667"/>
            </a:avLst>
          </a:prstGeom>
          <a:ln>
            <a:headEnd/>
            <a:tailEnd/>
          </a:ln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none" lIns="65815" tIns="32908" rIns="65815" bIns="32908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ar-SA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cs typeface="Arial" charset="0"/>
              </a:rPr>
              <a:t>هدف تعلمي2</a:t>
            </a:r>
            <a:endParaRPr kumimoji="0" lang="fr-FR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  <a:cs typeface="Arial" charset="0"/>
            </a:endParaRPr>
          </a:p>
        </p:txBody>
      </p:sp>
      <p:sp>
        <p:nvSpPr>
          <p:cNvPr id="23" name="_s34854"/>
          <p:cNvSpPr>
            <a:spLocks noChangeArrowheads="1"/>
          </p:cNvSpPr>
          <p:nvPr/>
        </p:nvSpPr>
        <p:spPr bwMode="auto">
          <a:xfrm>
            <a:off x="6858016" y="3214686"/>
            <a:ext cx="1470129" cy="672191"/>
          </a:xfrm>
          <a:prstGeom prst="roundRect">
            <a:avLst>
              <a:gd name="adj" fmla="val 16667"/>
            </a:avLst>
          </a:prstGeom>
          <a:ln>
            <a:headEnd/>
            <a:tailEnd/>
          </a:ln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none" lIns="65815" tIns="32908" rIns="65815" bIns="32908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ar-SA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cs typeface="Arial" charset="0"/>
              </a:rPr>
              <a:t>هدف تعلمي1</a:t>
            </a:r>
            <a:endParaRPr kumimoji="0" lang="fr-FR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  <a:cs typeface="Arial" charset="0"/>
            </a:endParaRPr>
          </a:p>
        </p:txBody>
      </p:sp>
      <p:sp>
        <p:nvSpPr>
          <p:cNvPr id="24" name="_s34858"/>
          <p:cNvSpPr>
            <a:spLocks noChangeArrowheads="1"/>
          </p:cNvSpPr>
          <p:nvPr/>
        </p:nvSpPr>
        <p:spPr bwMode="auto">
          <a:xfrm>
            <a:off x="785786" y="4429132"/>
            <a:ext cx="1470129" cy="672191"/>
          </a:xfrm>
          <a:prstGeom prst="roundRect">
            <a:avLst>
              <a:gd name="adj" fmla="val 16667"/>
            </a:avLst>
          </a:prstGeom>
          <a:ln>
            <a:headEnd/>
            <a:tailEnd/>
          </a:ln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none" lIns="65815" tIns="32908" rIns="65815" bIns="32908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ar-SA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cs typeface="Arial" charset="0"/>
              </a:rPr>
              <a:t>هدف خاص</a:t>
            </a:r>
            <a:endParaRPr kumimoji="0" lang="fr-FR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  <a:cs typeface="Arial" charset="0"/>
            </a:endParaRPr>
          </a:p>
        </p:txBody>
      </p:sp>
      <p:sp>
        <p:nvSpPr>
          <p:cNvPr id="25" name="_s34870"/>
          <p:cNvSpPr>
            <a:spLocks noChangeArrowheads="1"/>
          </p:cNvSpPr>
          <p:nvPr/>
        </p:nvSpPr>
        <p:spPr bwMode="auto">
          <a:xfrm>
            <a:off x="3571868" y="4429132"/>
            <a:ext cx="1541567" cy="672191"/>
          </a:xfrm>
          <a:prstGeom prst="roundRect">
            <a:avLst>
              <a:gd name="adj" fmla="val 16667"/>
            </a:avLst>
          </a:prstGeom>
          <a:ln>
            <a:headEnd/>
            <a:tailEnd/>
          </a:ln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none" lIns="70768" tIns="35384" rIns="70768" bIns="35384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ar-SA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cs typeface="Arial" charset="0"/>
              </a:rPr>
              <a:t>هدف خاص</a:t>
            </a:r>
            <a:endParaRPr kumimoji="0" lang="fr-FR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  <a:cs typeface="Arial" charset="0"/>
            </a:endParaRPr>
          </a:p>
        </p:txBody>
      </p:sp>
      <p:sp>
        <p:nvSpPr>
          <p:cNvPr id="26" name="_s34872"/>
          <p:cNvSpPr>
            <a:spLocks noChangeArrowheads="1"/>
          </p:cNvSpPr>
          <p:nvPr/>
        </p:nvSpPr>
        <p:spPr bwMode="auto">
          <a:xfrm>
            <a:off x="6858016" y="4429132"/>
            <a:ext cx="1470129" cy="672191"/>
          </a:xfrm>
          <a:prstGeom prst="roundRect">
            <a:avLst>
              <a:gd name="adj" fmla="val 16667"/>
            </a:avLst>
          </a:prstGeom>
          <a:ln>
            <a:headEnd/>
            <a:tailEnd/>
          </a:ln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none" lIns="75286" tIns="37643" rIns="75286" bIns="37643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ar-SA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cs typeface="Arial" charset="0"/>
              </a:rPr>
              <a:t>هدف خاص</a:t>
            </a:r>
            <a:endParaRPr kumimoji="0" lang="fr-FR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  <a:cs typeface="Arial" charset="0"/>
            </a:endParaRPr>
          </a:p>
        </p:txBody>
      </p:sp>
      <p:sp>
        <p:nvSpPr>
          <p:cNvPr id="27" name="_s34874"/>
          <p:cNvSpPr>
            <a:spLocks noChangeArrowheads="1"/>
          </p:cNvSpPr>
          <p:nvPr/>
        </p:nvSpPr>
        <p:spPr bwMode="auto">
          <a:xfrm>
            <a:off x="6858016" y="5643578"/>
            <a:ext cx="1471832" cy="669857"/>
          </a:xfrm>
          <a:prstGeom prst="roundRect">
            <a:avLst>
              <a:gd name="adj" fmla="val 16667"/>
            </a:avLst>
          </a:prstGeom>
          <a:ln>
            <a:headEnd/>
            <a:tailEnd/>
          </a:ln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none" lIns="80091" tIns="40045" rIns="80091" bIns="40045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ar-SA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cs typeface="Arial" charset="0"/>
              </a:rPr>
              <a:t>مورد 1</a:t>
            </a:r>
            <a:endParaRPr kumimoji="0" lang="fr-FR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  <a:cs typeface="Arial" charset="0"/>
            </a:endParaRPr>
          </a:p>
        </p:txBody>
      </p:sp>
      <p:sp>
        <p:nvSpPr>
          <p:cNvPr id="28" name="_s34876"/>
          <p:cNvSpPr>
            <a:spLocks noChangeArrowheads="1"/>
          </p:cNvSpPr>
          <p:nvPr/>
        </p:nvSpPr>
        <p:spPr bwMode="auto">
          <a:xfrm>
            <a:off x="3571868" y="5643578"/>
            <a:ext cx="1543270" cy="669857"/>
          </a:xfrm>
          <a:prstGeom prst="roundRect">
            <a:avLst>
              <a:gd name="adj" fmla="val 16667"/>
            </a:avLst>
          </a:prstGeom>
          <a:ln>
            <a:headEnd/>
            <a:tailEnd/>
          </a:ln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none" lIns="83429" tIns="41714" rIns="83429" bIns="41714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ar-SA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cs typeface="Arial" charset="0"/>
              </a:rPr>
              <a:t>مورد 2</a:t>
            </a:r>
            <a:endParaRPr kumimoji="0" lang="fr-FR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  <a:cs typeface="Arial" charset="0"/>
            </a:endParaRPr>
          </a:p>
        </p:txBody>
      </p:sp>
      <p:sp>
        <p:nvSpPr>
          <p:cNvPr id="29" name="_s34880"/>
          <p:cNvSpPr>
            <a:spLocks noChangeArrowheads="1"/>
          </p:cNvSpPr>
          <p:nvPr/>
        </p:nvSpPr>
        <p:spPr bwMode="auto">
          <a:xfrm>
            <a:off x="785786" y="5572140"/>
            <a:ext cx="1471832" cy="669857"/>
          </a:xfrm>
          <a:prstGeom prst="roundRect">
            <a:avLst>
              <a:gd name="adj" fmla="val 16667"/>
            </a:avLst>
          </a:prstGeom>
          <a:ln>
            <a:headEnd/>
            <a:tailEnd/>
          </a:ln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none" lIns="87782" tIns="43891" rIns="87782" bIns="43891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ar-SA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cs typeface="Arial" charset="0"/>
              </a:rPr>
              <a:t>مورد 3</a:t>
            </a:r>
            <a:endParaRPr kumimoji="0" lang="fr-FR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  <a:cs typeface="Arial" charset="0"/>
            </a:endParaRPr>
          </a:p>
        </p:txBody>
      </p:sp>
      <p:cxnSp>
        <p:nvCxnSpPr>
          <p:cNvPr id="41" name="Forme 40"/>
          <p:cNvCxnSpPr>
            <a:stCxn id="17" idx="2"/>
            <a:endCxn id="20" idx="0"/>
          </p:cNvCxnSpPr>
          <p:nvPr/>
        </p:nvCxnSpPr>
        <p:spPr>
          <a:xfrm rot="16200000" flipH="1">
            <a:off x="5640335" y="32459"/>
            <a:ext cx="685131" cy="3250429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44" name="Forme 40"/>
          <p:cNvCxnSpPr>
            <a:stCxn id="17" idx="2"/>
            <a:endCxn id="18" idx="0"/>
          </p:cNvCxnSpPr>
          <p:nvPr/>
        </p:nvCxnSpPr>
        <p:spPr>
          <a:xfrm rot="5400000">
            <a:off x="2604221" y="246774"/>
            <a:ext cx="685131" cy="2821801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47" name="Connecteur droit avec flèche 46"/>
          <p:cNvCxnSpPr>
            <a:stCxn id="17" idx="2"/>
            <a:endCxn id="19" idx="0"/>
          </p:cNvCxnSpPr>
          <p:nvPr/>
        </p:nvCxnSpPr>
        <p:spPr>
          <a:xfrm rot="5400000">
            <a:off x="4015121" y="1657674"/>
            <a:ext cx="685131" cy="15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52" name="Connecteur droit avec flèche 51"/>
          <p:cNvCxnSpPr>
            <a:stCxn id="20" idx="2"/>
            <a:endCxn id="23" idx="0"/>
          </p:cNvCxnSpPr>
          <p:nvPr/>
        </p:nvCxnSpPr>
        <p:spPr>
          <a:xfrm rot="5400000">
            <a:off x="7329471" y="2936041"/>
            <a:ext cx="542255" cy="1503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55" name="Forme 40"/>
          <p:cNvCxnSpPr>
            <a:stCxn id="20" idx="2"/>
            <a:endCxn id="22" idx="0"/>
          </p:cNvCxnSpPr>
          <p:nvPr/>
        </p:nvCxnSpPr>
        <p:spPr>
          <a:xfrm rot="5400000">
            <a:off x="5693914" y="1300484"/>
            <a:ext cx="542255" cy="3286148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58" name="Forme 40"/>
          <p:cNvCxnSpPr>
            <a:stCxn id="20" idx="2"/>
            <a:endCxn id="21" idx="0"/>
          </p:cNvCxnSpPr>
          <p:nvPr/>
        </p:nvCxnSpPr>
        <p:spPr>
          <a:xfrm rot="5400000">
            <a:off x="4293356" y="-100074"/>
            <a:ext cx="542255" cy="6087264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61" name="Connecteur droit avec flèche 60"/>
          <p:cNvCxnSpPr>
            <a:stCxn id="23" idx="2"/>
            <a:endCxn id="26" idx="0"/>
          </p:cNvCxnSpPr>
          <p:nvPr/>
        </p:nvCxnSpPr>
        <p:spPr>
          <a:xfrm rot="5400000">
            <a:off x="7321954" y="4158004"/>
            <a:ext cx="542255" cy="15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64" name="Forme 40"/>
          <p:cNvCxnSpPr>
            <a:stCxn id="23" idx="2"/>
            <a:endCxn id="24" idx="0"/>
          </p:cNvCxnSpPr>
          <p:nvPr/>
        </p:nvCxnSpPr>
        <p:spPr>
          <a:xfrm rot="5400000">
            <a:off x="4285839" y="1121889"/>
            <a:ext cx="542255" cy="6072230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67" name="Forme 40"/>
          <p:cNvCxnSpPr>
            <a:stCxn id="23" idx="2"/>
            <a:endCxn id="25" idx="0"/>
          </p:cNvCxnSpPr>
          <p:nvPr/>
        </p:nvCxnSpPr>
        <p:spPr>
          <a:xfrm rot="5400000">
            <a:off x="5696740" y="2532790"/>
            <a:ext cx="542255" cy="3250429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70" name="Connecteur droit avec flèche 69"/>
          <p:cNvCxnSpPr>
            <a:stCxn id="26" idx="2"/>
            <a:endCxn id="27" idx="0"/>
          </p:cNvCxnSpPr>
          <p:nvPr/>
        </p:nvCxnSpPr>
        <p:spPr>
          <a:xfrm rot="16200000" flipH="1">
            <a:off x="7322379" y="5372024"/>
            <a:ext cx="542255" cy="851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74" name="Connecteur droit avec flèche 73"/>
          <p:cNvCxnSpPr>
            <a:stCxn id="25" idx="2"/>
            <a:endCxn id="28" idx="0"/>
          </p:cNvCxnSpPr>
          <p:nvPr/>
        </p:nvCxnSpPr>
        <p:spPr>
          <a:xfrm rot="16200000" flipH="1">
            <a:off x="4071950" y="5372024"/>
            <a:ext cx="542255" cy="851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77" name="Connecteur droit avec flèche 76"/>
          <p:cNvCxnSpPr>
            <a:stCxn id="24" idx="2"/>
            <a:endCxn id="29" idx="0"/>
          </p:cNvCxnSpPr>
          <p:nvPr/>
        </p:nvCxnSpPr>
        <p:spPr>
          <a:xfrm rot="16200000" flipH="1">
            <a:off x="1285868" y="5336305"/>
            <a:ext cx="470817" cy="851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ransition>
    <p:sndAc>
      <p:stSnd>
        <p:snd r:embed="rId2" name="cashreg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reeze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6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7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reeze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43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44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4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4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reeze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60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61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62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63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reeze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7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7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8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reeze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94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95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9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reeze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11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12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13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1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reeze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28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29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3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31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0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reeze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45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46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4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4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reeze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62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63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6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6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6" fill="hold">
                      <p:stCondLst>
                        <p:cond delay="indefinite"/>
                      </p:stCondLst>
                      <p:childTnLst>
                        <p:par>
                          <p:cTn id="167" fill="hold">
                            <p:stCondLst>
                              <p:cond delay="0"/>
                            </p:stCondLst>
                            <p:childTnLst>
                              <p:par>
                                <p:cTn id="168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0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4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reeze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5" fill="hold">
                      <p:stCondLst>
                        <p:cond delay="indefinite"/>
                      </p:stCondLst>
                      <p:childTnLst>
                        <p:par>
                          <p:cTn id="176" fill="hold">
                            <p:stCondLst>
                              <p:cond delay="0"/>
                            </p:stCondLst>
                            <p:childTnLst>
                              <p:par>
                                <p:cTn id="177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79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80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81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82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7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1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reeze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2" fill="hold">
                      <p:stCondLst>
                        <p:cond delay="indefinite"/>
                      </p:stCondLst>
                      <p:childTnLst>
                        <p:par>
                          <p:cTn id="193" fill="hold">
                            <p:stCondLst>
                              <p:cond delay="0"/>
                            </p:stCondLst>
                            <p:childTnLst>
                              <p:par>
                                <p:cTn id="194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96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97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9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9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0" fill="hold">
                      <p:stCondLst>
                        <p:cond delay="indefinite"/>
                      </p:stCondLst>
                      <p:childTnLst>
                        <p:par>
                          <p:cTn id="201" fill="hold">
                            <p:stCondLst>
                              <p:cond delay="0"/>
                            </p:stCondLst>
                            <p:childTnLst>
                              <p:par>
                                <p:cTn id="202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4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8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reeze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9" fill="hold">
                      <p:stCondLst>
                        <p:cond delay="indefinite"/>
                      </p:stCondLst>
                      <p:childTnLst>
                        <p:par>
                          <p:cTn id="210" fill="hold">
                            <p:stCondLst>
                              <p:cond delay="0"/>
                            </p:stCondLst>
                            <p:childTnLst>
                              <p:par>
                                <p:cTn id="211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13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14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1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1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 descr="zmzm.netc740530c9e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Ellipse 4"/>
          <p:cNvSpPr/>
          <p:nvPr/>
        </p:nvSpPr>
        <p:spPr>
          <a:xfrm>
            <a:off x="3714744" y="2571744"/>
            <a:ext cx="1857388" cy="1785950"/>
          </a:xfrm>
          <a:prstGeom prst="ellipse">
            <a:avLst/>
          </a:prstGeom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 rtl="1"/>
            <a:r>
              <a:rPr lang="ar-DZ" sz="3200" b="1" dirty="0" smtClean="0">
                <a:solidFill>
                  <a:schemeClr val="tx1"/>
                </a:solidFill>
                <a:cs typeface="Arabic Transparent" pitchFamily="2" charset="-78"/>
              </a:rPr>
              <a:t>مكوناتها</a:t>
            </a:r>
            <a:endParaRPr lang="fr-FR" sz="3200" b="1" dirty="0">
              <a:solidFill>
                <a:schemeClr val="tx1"/>
              </a:solidFill>
            </a:endParaRPr>
          </a:p>
        </p:txBody>
      </p:sp>
      <p:sp>
        <p:nvSpPr>
          <p:cNvPr id="6" name="Ellipse 5"/>
          <p:cNvSpPr/>
          <p:nvPr/>
        </p:nvSpPr>
        <p:spPr>
          <a:xfrm>
            <a:off x="6215074" y="2071678"/>
            <a:ext cx="2357454" cy="1285884"/>
          </a:xfrm>
          <a:prstGeom prst="ellipse">
            <a:avLst/>
          </a:prstGeom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 rtl="1"/>
            <a:r>
              <a:rPr lang="ar-SA" sz="3200" dirty="0" smtClean="0">
                <a:solidFill>
                  <a:schemeClr val="tx1"/>
                </a:solidFill>
                <a:cs typeface="Arabic Transparent" pitchFamily="2" charset="-78"/>
              </a:rPr>
              <a:t>السياق</a:t>
            </a:r>
            <a:endParaRPr lang="fr-FR" sz="3000" dirty="0">
              <a:solidFill>
                <a:schemeClr val="tx1"/>
              </a:solidFill>
            </a:endParaRPr>
          </a:p>
        </p:txBody>
      </p:sp>
      <p:sp>
        <p:nvSpPr>
          <p:cNvPr id="7" name="Ellipse 6"/>
          <p:cNvSpPr/>
          <p:nvPr/>
        </p:nvSpPr>
        <p:spPr>
          <a:xfrm>
            <a:off x="3357554" y="357166"/>
            <a:ext cx="2357454" cy="1285884"/>
          </a:xfrm>
          <a:prstGeom prst="ellipse">
            <a:avLst/>
          </a:prstGeom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 rtl="1"/>
            <a:r>
              <a:rPr lang="ar-SA" sz="3200" dirty="0" smtClean="0">
                <a:solidFill>
                  <a:schemeClr val="tx1"/>
                </a:solidFill>
                <a:cs typeface="Arabic Transparent" pitchFamily="2" charset="-78"/>
              </a:rPr>
              <a:t>المهمة</a:t>
            </a:r>
            <a:endParaRPr lang="fr-FR" sz="3000" dirty="0">
              <a:solidFill>
                <a:schemeClr val="tx1"/>
              </a:solidFill>
            </a:endParaRPr>
          </a:p>
        </p:txBody>
      </p:sp>
      <p:sp>
        <p:nvSpPr>
          <p:cNvPr id="8" name="Ellipse 7"/>
          <p:cNvSpPr/>
          <p:nvPr/>
        </p:nvSpPr>
        <p:spPr>
          <a:xfrm>
            <a:off x="428596" y="2071678"/>
            <a:ext cx="2357454" cy="1285884"/>
          </a:xfrm>
          <a:prstGeom prst="ellipse">
            <a:avLst/>
          </a:prstGeom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 rtl="1"/>
            <a:r>
              <a:rPr lang="ar-SA" sz="3200" dirty="0" smtClean="0">
                <a:solidFill>
                  <a:schemeClr val="tx1"/>
                </a:solidFill>
                <a:cs typeface="Arabic Transparent" pitchFamily="2" charset="-78"/>
              </a:rPr>
              <a:t>التعليمة</a:t>
            </a:r>
            <a:endParaRPr lang="fr-FR" sz="3000" dirty="0">
              <a:solidFill>
                <a:schemeClr val="tx1"/>
              </a:solidFill>
            </a:endParaRPr>
          </a:p>
        </p:txBody>
      </p:sp>
      <p:cxnSp>
        <p:nvCxnSpPr>
          <p:cNvPr id="9" name="Connecteur droit avec flèche 8"/>
          <p:cNvCxnSpPr>
            <a:stCxn id="5" idx="0"/>
            <a:endCxn id="7" idx="4"/>
          </p:cNvCxnSpPr>
          <p:nvPr/>
        </p:nvCxnSpPr>
        <p:spPr>
          <a:xfrm rot="16200000" flipV="1">
            <a:off x="4125513" y="2053818"/>
            <a:ext cx="928694" cy="107157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0" name="Connecteur droit avec flèche 9"/>
          <p:cNvCxnSpPr>
            <a:stCxn id="5" idx="2"/>
            <a:endCxn id="8" idx="6"/>
          </p:cNvCxnSpPr>
          <p:nvPr/>
        </p:nvCxnSpPr>
        <p:spPr>
          <a:xfrm rot="10800000">
            <a:off x="2786050" y="2714621"/>
            <a:ext cx="928694" cy="750099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1" name="Connecteur droit avec flèche 10"/>
          <p:cNvCxnSpPr>
            <a:stCxn id="5" idx="6"/>
            <a:endCxn id="6" idx="2"/>
          </p:cNvCxnSpPr>
          <p:nvPr/>
        </p:nvCxnSpPr>
        <p:spPr>
          <a:xfrm flipV="1">
            <a:off x="5572132" y="2714620"/>
            <a:ext cx="642942" cy="750099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3" name="Rectangle 12"/>
          <p:cNvSpPr/>
          <p:nvPr/>
        </p:nvSpPr>
        <p:spPr>
          <a:xfrm>
            <a:off x="5715008" y="4500570"/>
            <a:ext cx="2214578" cy="571504"/>
          </a:xfrm>
          <a:prstGeom prst="rect">
            <a:avLst/>
          </a:prstGeom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 rtl="1"/>
            <a:r>
              <a:rPr lang="ar-SA" sz="2800" dirty="0" smtClean="0">
                <a:cs typeface="Arial" charset="0"/>
              </a:rPr>
              <a:t>السند</a:t>
            </a:r>
            <a:endParaRPr lang="fr-FR" sz="2800" dirty="0"/>
          </a:p>
        </p:txBody>
      </p:sp>
      <p:sp>
        <p:nvSpPr>
          <p:cNvPr id="14" name="Rectangle 13"/>
          <p:cNvSpPr/>
          <p:nvPr/>
        </p:nvSpPr>
        <p:spPr>
          <a:xfrm>
            <a:off x="5715008" y="3857628"/>
            <a:ext cx="2214578" cy="571504"/>
          </a:xfrm>
          <a:prstGeom prst="rect">
            <a:avLst/>
          </a:prstGeom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 rtl="1"/>
            <a:r>
              <a:rPr lang="ar-SA" sz="2800" dirty="0" smtClean="0">
                <a:cs typeface="Arial" charset="0"/>
              </a:rPr>
              <a:t>المعلومات</a:t>
            </a:r>
            <a:endParaRPr lang="fr-FR" sz="2800" dirty="0"/>
          </a:p>
        </p:txBody>
      </p:sp>
      <p:sp>
        <p:nvSpPr>
          <p:cNvPr id="15" name="Rectangle 14"/>
          <p:cNvSpPr/>
          <p:nvPr/>
        </p:nvSpPr>
        <p:spPr>
          <a:xfrm>
            <a:off x="5715008" y="5143512"/>
            <a:ext cx="2214578" cy="571504"/>
          </a:xfrm>
          <a:prstGeom prst="rect">
            <a:avLst/>
          </a:prstGeom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 rtl="1"/>
            <a:r>
              <a:rPr lang="ar-SA" sz="2800" dirty="0" smtClean="0">
                <a:cs typeface="Arial" charset="0"/>
              </a:rPr>
              <a:t>الوظيفة</a:t>
            </a:r>
            <a:endParaRPr lang="fr-FR" sz="2800" dirty="0"/>
          </a:p>
        </p:txBody>
      </p:sp>
      <p:cxnSp>
        <p:nvCxnSpPr>
          <p:cNvPr id="17" name="Forme 16"/>
          <p:cNvCxnSpPr>
            <a:stCxn id="6" idx="5"/>
            <a:endCxn id="14" idx="3"/>
          </p:cNvCxnSpPr>
          <p:nvPr/>
        </p:nvCxnSpPr>
        <p:spPr>
          <a:xfrm rot="5400000">
            <a:off x="7591372" y="3507464"/>
            <a:ext cx="974131" cy="297701"/>
          </a:xfrm>
          <a:prstGeom prst="bentConnector2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0" name="Forme 19"/>
          <p:cNvCxnSpPr>
            <a:stCxn id="6" idx="5"/>
            <a:endCxn id="13" idx="3"/>
          </p:cNvCxnSpPr>
          <p:nvPr/>
        </p:nvCxnSpPr>
        <p:spPr>
          <a:xfrm rot="5400000">
            <a:off x="7269901" y="3828935"/>
            <a:ext cx="1617073" cy="297701"/>
          </a:xfrm>
          <a:prstGeom prst="bentConnector2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4" name="Forme 23"/>
          <p:cNvCxnSpPr>
            <a:stCxn id="6" idx="5"/>
            <a:endCxn id="15" idx="3"/>
          </p:cNvCxnSpPr>
          <p:nvPr/>
        </p:nvCxnSpPr>
        <p:spPr>
          <a:xfrm rot="5400000">
            <a:off x="6948430" y="4150406"/>
            <a:ext cx="2260015" cy="297701"/>
          </a:xfrm>
          <a:prstGeom prst="bentConnector2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shreg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reeze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mera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reeze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explode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reeze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explode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reeze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explode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reeze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mera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3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3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reeze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mera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13" grpId="0" animBg="1"/>
      <p:bldP spid="14" grpId="0" animBg="1"/>
      <p:bldP spid="1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 descr="emsc01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Ellipse 4"/>
          <p:cNvSpPr/>
          <p:nvPr/>
        </p:nvSpPr>
        <p:spPr>
          <a:xfrm>
            <a:off x="3357554" y="2571744"/>
            <a:ext cx="2428892" cy="1785950"/>
          </a:xfrm>
          <a:prstGeom prst="ellipse">
            <a:avLst/>
          </a:prstGeom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 rtl="1">
              <a:buNone/>
            </a:pPr>
            <a:r>
              <a:rPr lang="ar-LB" sz="3200" b="1" dirty="0" smtClean="0">
                <a:cs typeface="Arabic Transparent" pitchFamily="2" charset="-78"/>
              </a:rPr>
              <a:t>خصائص وضعية الإدماج</a:t>
            </a:r>
            <a:endParaRPr lang="ar-DZ" sz="3200" b="1" dirty="0" smtClean="0">
              <a:cs typeface="Arabic Transparent" pitchFamily="2" charset="-78"/>
            </a:endParaRPr>
          </a:p>
        </p:txBody>
      </p:sp>
      <p:sp>
        <p:nvSpPr>
          <p:cNvPr id="6" name="Ellipse 5"/>
          <p:cNvSpPr/>
          <p:nvPr/>
        </p:nvSpPr>
        <p:spPr>
          <a:xfrm>
            <a:off x="285720" y="4500570"/>
            <a:ext cx="2357454" cy="1285884"/>
          </a:xfrm>
          <a:prstGeom prst="ellipse">
            <a:avLst/>
          </a:prstGeom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 rtl="1"/>
            <a:r>
              <a:rPr lang="ar-DZ" sz="2800" dirty="0" smtClean="0">
                <a:solidFill>
                  <a:schemeClr val="tx1"/>
                </a:solidFill>
                <a:cs typeface="Arabic Transparent" pitchFamily="2" charset="-78"/>
              </a:rPr>
              <a:t>م</a:t>
            </a:r>
            <a:r>
              <a:rPr lang="ar-LB" sz="2800" dirty="0" smtClean="0">
                <a:solidFill>
                  <a:schemeClr val="tx1"/>
                </a:solidFill>
                <a:cs typeface="Arabic Transparent" pitchFamily="2" charset="-78"/>
              </a:rPr>
              <a:t>دم</a:t>
            </a:r>
            <a:r>
              <a:rPr lang="ar-DZ" sz="2800" dirty="0" smtClean="0">
                <a:solidFill>
                  <a:schemeClr val="tx1"/>
                </a:solidFill>
                <a:cs typeface="Arabic Transparent" pitchFamily="2" charset="-78"/>
              </a:rPr>
              <a:t>و</a:t>
            </a:r>
            <a:r>
              <a:rPr lang="ar-LB" sz="2800" dirty="0" smtClean="0">
                <a:solidFill>
                  <a:schemeClr val="tx1"/>
                </a:solidFill>
                <a:cs typeface="Arabic Transparent" pitchFamily="2" charset="-78"/>
              </a:rPr>
              <a:t>ج</a:t>
            </a:r>
            <a:r>
              <a:rPr lang="ar-DZ" sz="2800" dirty="0" smtClean="0">
                <a:solidFill>
                  <a:schemeClr val="tx1"/>
                </a:solidFill>
                <a:cs typeface="Arabic Transparent" pitchFamily="2" charset="-78"/>
              </a:rPr>
              <a:t>ة</a:t>
            </a:r>
            <a:endParaRPr lang="fr-FR" sz="2800" dirty="0">
              <a:solidFill>
                <a:schemeClr val="tx1"/>
              </a:solidFill>
            </a:endParaRPr>
          </a:p>
        </p:txBody>
      </p:sp>
      <p:sp>
        <p:nvSpPr>
          <p:cNvPr id="7" name="Ellipse 6"/>
          <p:cNvSpPr/>
          <p:nvPr/>
        </p:nvSpPr>
        <p:spPr>
          <a:xfrm>
            <a:off x="6500826" y="2071678"/>
            <a:ext cx="2357454" cy="1285884"/>
          </a:xfrm>
          <a:prstGeom prst="ellipse">
            <a:avLst/>
          </a:prstGeom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 rtl="1"/>
            <a:r>
              <a:rPr lang="ar-LB" sz="2800" dirty="0" smtClean="0">
                <a:solidFill>
                  <a:schemeClr val="tx1"/>
                </a:solidFill>
                <a:cs typeface="Arabic Transparent" pitchFamily="2" charset="-78"/>
              </a:rPr>
              <a:t>مرتبطة بكفاءة معيّنة</a:t>
            </a:r>
            <a:endParaRPr lang="fr-FR" sz="2800" dirty="0">
              <a:solidFill>
                <a:schemeClr val="tx1"/>
              </a:solidFill>
            </a:endParaRPr>
          </a:p>
        </p:txBody>
      </p:sp>
      <p:sp>
        <p:nvSpPr>
          <p:cNvPr id="8" name="Ellipse 7"/>
          <p:cNvSpPr/>
          <p:nvPr/>
        </p:nvSpPr>
        <p:spPr>
          <a:xfrm>
            <a:off x="3357554" y="357166"/>
            <a:ext cx="2357454" cy="1285884"/>
          </a:xfrm>
          <a:prstGeom prst="ellipse">
            <a:avLst/>
          </a:prstGeom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 rtl="1"/>
            <a:r>
              <a:rPr lang="ar-LB" sz="2800" dirty="0" smtClean="0">
                <a:solidFill>
                  <a:schemeClr val="tx1"/>
                </a:solidFill>
                <a:cs typeface="Arabic Transparent" pitchFamily="2" charset="-78"/>
              </a:rPr>
              <a:t>جديدة</a:t>
            </a:r>
            <a:endParaRPr lang="fr-FR" sz="2800" dirty="0">
              <a:solidFill>
                <a:schemeClr val="tx1"/>
              </a:solidFill>
            </a:endParaRPr>
          </a:p>
        </p:txBody>
      </p:sp>
      <p:sp>
        <p:nvSpPr>
          <p:cNvPr id="9" name="Ellipse 8"/>
          <p:cNvSpPr/>
          <p:nvPr/>
        </p:nvSpPr>
        <p:spPr>
          <a:xfrm>
            <a:off x="285720" y="2071678"/>
            <a:ext cx="2357454" cy="1285884"/>
          </a:xfrm>
          <a:prstGeom prst="ellipse">
            <a:avLst/>
          </a:prstGeom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 rtl="1"/>
            <a:r>
              <a:rPr lang="ar-LB" sz="2800" dirty="0" smtClean="0">
                <a:solidFill>
                  <a:schemeClr val="tx1"/>
                </a:solidFill>
                <a:cs typeface="Arial" charset="0"/>
              </a:rPr>
              <a:t>ذات دلالة</a:t>
            </a:r>
            <a:endParaRPr lang="fr-FR" sz="2800" dirty="0">
              <a:solidFill>
                <a:schemeClr val="tx1"/>
              </a:solidFill>
            </a:endParaRPr>
          </a:p>
        </p:txBody>
      </p:sp>
      <p:sp>
        <p:nvSpPr>
          <p:cNvPr id="10" name="Ellipse 9"/>
          <p:cNvSpPr/>
          <p:nvPr/>
        </p:nvSpPr>
        <p:spPr>
          <a:xfrm>
            <a:off x="6429388" y="4572008"/>
            <a:ext cx="2357454" cy="1285884"/>
          </a:xfrm>
          <a:prstGeom prst="ellipse">
            <a:avLst/>
          </a:prstGeom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 rtl="1"/>
            <a:r>
              <a:rPr lang="ar-LB" sz="2800" dirty="0" smtClean="0">
                <a:solidFill>
                  <a:schemeClr val="tx1"/>
                </a:solidFill>
                <a:cs typeface="Arabic Transparent" pitchFamily="2" charset="-78"/>
              </a:rPr>
              <a:t>مركبّة</a:t>
            </a:r>
            <a:endParaRPr lang="fr-FR" sz="2800" dirty="0">
              <a:solidFill>
                <a:schemeClr val="tx1"/>
              </a:solidFill>
            </a:endParaRPr>
          </a:p>
        </p:txBody>
      </p:sp>
      <p:cxnSp>
        <p:nvCxnSpPr>
          <p:cNvPr id="11" name="Connecteur droit avec flèche 10"/>
          <p:cNvCxnSpPr>
            <a:stCxn id="5" idx="3"/>
            <a:endCxn id="6" idx="7"/>
          </p:cNvCxnSpPr>
          <p:nvPr/>
        </p:nvCxnSpPr>
        <p:spPr>
          <a:xfrm rot="5400000">
            <a:off x="2709228" y="3684853"/>
            <a:ext cx="592735" cy="141532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2" name="Connecteur droit avec flèche 11"/>
          <p:cNvCxnSpPr>
            <a:stCxn id="5" idx="5"/>
            <a:endCxn id="10" idx="1"/>
          </p:cNvCxnSpPr>
          <p:nvPr/>
        </p:nvCxnSpPr>
        <p:spPr>
          <a:xfrm rot="16200000" flipH="1">
            <a:off x="5770600" y="3756291"/>
            <a:ext cx="664173" cy="134388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3" name="Connecteur droit avec flèche 12"/>
          <p:cNvCxnSpPr>
            <a:stCxn id="5" idx="0"/>
            <a:endCxn id="8" idx="4"/>
          </p:cNvCxnSpPr>
          <p:nvPr/>
        </p:nvCxnSpPr>
        <p:spPr>
          <a:xfrm rot="16200000" flipV="1">
            <a:off x="4089794" y="2089537"/>
            <a:ext cx="928694" cy="35719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4" name="Connecteur droit avec flèche 13"/>
          <p:cNvCxnSpPr>
            <a:stCxn id="5" idx="2"/>
            <a:endCxn id="9" idx="6"/>
          </p:cNvCxnSpPr>
          <p:nvPr/>
        </p:nvCxnSpPr>
        <p:spPr>
          <a:xfrm rot="10800000">
            <a:off x="2643174" y="2714621"/>
            <a:ext cx="714380" cy="750099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5" name="Connecteur droit avec flèche 14"/>
          <p:cNvCxnSpPr>
            <a:stCxn id="5" idx="6"/>
            <a:endCxn id="7" idx="2"/>
          </p:cNvCxnSpPr>
          <p:nvPr/>
        </p:nvCxnSpPr>
        <p:spPr>
          <a:xfrm flipV="1">
            <a:off x="5786446" y="2714620"/>
            <a:ext cx="714380" cy="750099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shreg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reeze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reeze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reeze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reeze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3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3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3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reeze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 descr="emsc01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285720" y="285728"/>
            <a:ext cx="8572560" cy="6215106"/>
          </a:xfrm>
        </p:spPr>
        <p:txBody>
          <a:bodyPr/>
          <a:lstStyle/>
          <a:p>
            <a:pPr algn="ctr" rtl="1">
              <a:buNone/>
            </a:pPr>
            <a:r>
              <a:rPr lang="ar-LB" sz="4000" b="1" dirty="0" smtClean="0">
                <a:cs typeface="Arabic Transparent" pitchFamily="2" charset="-78"/>
              </a:rPr>
              <a:t>خصائص وضعية الإدماج</a:t>
            </a:r>
            <a:endParaRPr lang="ar-DZ" sz="4000" b="1" dirty="0" smtClean="0">
              <a:cs typeface="Arabic Transparent" pitchFamily="2" charset="-78"/>
            </a:endParaRPr>
          </a:p>
          <a:p>
            <a:pPr algn="r">
              <a:buNone/>
            </a:pPr>
            <a:r>
              <a:rPr lang="ar-DZ" b="1" dirty="0" smtClean="0">
                <a:cs typeface="Arabic Transparent" pitchFamily="2" charset="-78"/>
              </a:rPr>
              <a:t>  </a:t>
            </a:r>
          </a:p>
          <a:p>
            <a:pPr lvl="1" algn="r" rtl="1">
              <a:spcAft>
                <a:spcPct val="35000"/>
              </a:spcAft>
              <a:buFont typeface="Wingdings" pitchFamily="2" charset="2"/>
              <a:buChar char="q"/>
            </a:pPr>
            <a:r>
              <a:rPr lang="ar-LB" sz="3200" b="1" dirty="0" smtClean="0">
                <a:solidFill>
                  <a:srgbClr val="008000"/>
                </a:solidFill>
                <a:cs typeface="Arabic Transparent" pitchFamily="2" charset="-78"/>
              </a:rPr>
              <a:t>مرتبطة بكفاءة معيّنة</a:t>
            </a:r>
          </a:p>
          <a:p>
            <a:pPr lvl="1" algn="r" rtl="1">
              <a:spcAft>
                <a:spcPct val="35000"/>
              </a:spcAft>
              <a:buFont typeface="Wingdings" pitchFamily="2" charset="2"/>
              <a:buChar char="q"/>
            </a:pPr>
            <a:r>
              <a:rPr lang="ar-LB" sz="3200" b="1" dirty="0" smtClean="0">
                <a:solidFill>
                  <a:srgbClr val="008000"/>
                </a:solidFill>
                <a:cs typeface="Arabic Transparent" pitchFamily="2" charset="-78"/>
              </a:rPr>
              <a:t>مركبّة</a:t>
            </a:r>
            <a:r>
              <a:rPr lang="ar-LB" sz="3200" b="1" dirty="0" smtClean="0">
                <a:cs typeface="Arabic Transparent" pitchFamily="2" charset="-78"/>
              </a:rPr>
              <a:t> </a:t>
            </a:r>
            <a:r>
              <a:rPr lang="ar-LB" sz="3200" b="1" dirty="0" smtClean="0">
                <a:solidFill>
                  <a:srgbClr val="FF0000"/>
                </a:solidFill>
                <a:cs typeface="Arabic Transparent" pitchFamily="2" charset="-78"/>
              </a:rPr>
              <a:t>تحتوي معلومات أساسية وأخرى ثانوية</a:t>
            </a:r>
          </a:p>
          <a:p>
            <a:pPr lvl="1" algn="r" rtl="1">
              <a:spcAft>
                <a:spcPct val="35000"/>
              </a:spcAft>
              <a:buFont typeface="Wingdings" pitchFamily="2" charset="2"/>
              <a:buChar char="q"/>
            </a:pPr>
            <a:r>
              <a:rPr lang="ar-LB" sz="3200" b="1" dirty="0" smtClean="0">
                <a:solidFill>
                  <a:srgbClr val="008000"/>
                </a:solidFill>
                <a:cs typeface="Arabic Transparent" pitchFamily="2" charset="-78"/>
              </a:rPr>
              <a:t>تدمج</a:t>
            </a:r>
            <a:r>
              <a:rPr lang="ar-LB" sz="3200" b="1" dirty="0" smtClean="0">
                <a:cs typeface="Arabic Transparent" pitchFamily="2" charset="-78"/>
              </a:rPr>
              <a:t> </a:t>
            </a:r>
            <a:r>
              <a:rPr lang="ar-LB" sz="3200" b="1" dirty="0" smtClean="0">
                <a:solidFill>
                  <a:srgbClr val="FF0000"/>
                </a:solidFill>
                <a:cs typeface="Arabic Transparent" pitchFamily="2" charset="-78"/>
              </a:rPr>
              <a:t>مجموعة من الموارد</a:t>
            </a:r>
          </a:p>
          <a:p>
            <a:pPr lvl="1" algn="r" rtl="1">
              <a:spcAft>
                <a:spcPct val="35000"/>
              </a:spcAft>
              <a:buFont typeface="Wingdings" pitchFamily="2" charset="2"/>
              <a:buChar char="q"/>
            </a:pPr>
            <a:r>
              <a:rPr lang="ar-LB" b="1" dirty="0" smtClean="0">
                <a:solidFill>
                  <a:srgbClr val="008000"/>
                </a:solidFill>
                <a:cs typeface="Arial" charset="0"/>
              </a:rPr>
              <a:t>ذات دلالة</a:t>
            </a:r>
            <a:r>
              <a:rPr lang="ar-LB" b="1" dirty="0" smtClean="0">
                <a:cs typeface="Arial" charset="0"/>
              </a:rPr>
              <a:t> </a:t>
            </a:r>
            <a:r>
              <a:rPr lang="ar-LB" b="1" dirty="0" smtClean="0">
                <a:solidFill>
                  <a:srgbClr val="FF0000"/>
                </a:solidFill>
                <a:cs typeface="Arial" charset="0"/>
              </a:rPr>
              <a:t>(من واقع المتعلم مثلا)</a:t>
            </a:r>
          </a:p>
          <a:p>
            <a:pPr lvl="1" algn="r" rtl="1">
              <a:spcAft>
                <a:spcPct val="35000"/>
              </a:spcAft>
              <a:buClr>
                <a:schemeClr val="accent3">
                  <a:lumMod val="50000"/>
                </a:schemeClr>
              </a:buClr>
              <a:buFont typeface="Wingdings" pitchFamily="2" charset="2"/>
              <a:buChar char="q"/>
            </a:pPr>
            <a:r>
              <a:rPr lang="ar-LB" sz="3200" b="1" dirty="0" smtClean="0">
                <a:solidFill>
                  <a:srgbClr val="008000"/>
                </a:solidFill>
                <a:cs typeface="Arabic Transparent" pitchFamily="2" charset="-78"/>
              </a:rPr>
              <a:t>جديدة</a:t>
            </a:r>
            <a:r>
              <a:rPr lang="ar-LB" sz="3200" b="1" dirty="0" smtClean="0">
                <a:cs typeface="Arabic Transparent" pitchFamily="2" charset="-78"/>
              </a:rPr>
              <a:t> </a:t>
            </a:r>
            <a:r>
              <a:rPr lang="ar-LB" sz="3200" b="1" dirty="0" smtClean="0">
                <a:solidFill>
                  <a:srgbClr val="FF0000"/>
                </a:solidFill>
                <a:cs typeface="Arabic Transparent" pitchFamily="2" charset="-78"/>
              </a:rPr>
              <a:t>بالنسبة للمتعلم وإلاّ اعتبرت استرجاعاً لما تمّ تعلمه سابقاً</a:t>
            </a:r>
          </a:p>
        </p:txBody>
      </p:sp>
    </p:spTree>
  </p:cSld>
  <p:clrMapOvr>
    <a:masterClrMapping/>
  </p:clrMapOvr>
  <p:transition>
    <p:sndAc>
      <p:stSnd>
        <p:snd r:embed="rId2" name="cashreg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 descr="emsc0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285720" y="285728"/>
            <a:ext cx="8572560" cy="6286544"/>
          </a:xfrm>
        </p:spPr>
        <p:txBody>
          <a:bodyPr>
            <a:normAutofit/>
          </a:bodyPr>
          <a:lstStyle/>
          <a:p>
            <a:pPr algn="r">
              <a:lnSpc>
                <a:spcPct val="150000"/>
              </a:lnSpc>
              <a:buNone/>
            </a:pPr>
            <a:r>
              <a:rPr lang="ar-DZ" sz="4000" b="1" dirty="0" smtClean="0">
                <a:solidFill>
                  <a:srgbClr val="FF0000"/>
                </a:solidFill>
              </a:rPr>
              <a:t>النشاط :</a:t>
            </a:r>
            <a:r>
              <a:rPr lang="ar-DZ" dirty="0" smtClean="0">
                <a:solidFill>
                  <a:srgbClr val="FF0000"/>
                </a:solidFill>
              </a:rPr>
              <a:t>    </a:t>
            </a:r>
            <a:r>
              <a:rPr lang="ar-DZ" b="1" dirty="0" smtClean="0"/>
              <a:t>بناء </a:t>
            </a:r>
            <a:r>
              <a:rPr lang="ar-DZ" b="1" dirty="0" smtClean="0">
                <a:solidFill>
                  <a:srgbClr val="00B050"/>
                </a:solidFill>
              </a:rPr>
              <a:t>وضعية إدماج  </a:t>
            </a:r>
          </a:p>
          <a:p>
            <a:pPr algn="r">
              <a:buNone/>
            </a:pPr>
            <a:r>
              <a:rPr lang="ar-DZ" sz="4000" b="1" dirty="0" smtClean="0">
                <a:solidFill>
                  <a:srgbClr val="FF0000"/>
                </a:solidFill>
              </a:rPr>
              <a:t>المهمة:</a:t>
            </a:r>
            <a:r>
              <a:rPr lang="ar-DZ" sz="3600" b="1" dirty="0" smtClean="0">
                <a:solidFill>
                  <a:srgbClr val="FF0000"/>
                </a:solidFill>
              </a:rPr>
              <a:t>  </a:t>
            </a:r>
            <a:r>
              <a:rPr lang="ar-DZ" sz="3600" b="1" dirty="0" smtClean="0"/>
              <a:t>إعداد وضعية إدماج تنتمي </a:t>
            </a:r>
            <a:r>
              <a:rPr lang="ar-DZ" b="1" dirty="0" smtClean="0"/>
              <a:t>إلى عائلة وضعيات    </a:t>
            </a:r>
          </a:p>
          <a:p>
            <a:pPr algn="r">
              <a:buNone/>
            </a:pPr>
            <a:r>
              <a:rPr lang="ar-DZ" b="1" dirty="0" smtClean="0"/>
              <a:t>             الكفاءة نفسها.</a:t>
            </a:r>
            <a:r>
              <a:rPr lang="ar-DZ" sz="3600" b="1" dirty="0" smtClean="0"/>
              <a:t> </a:t>
            </a:r>
          </a:p>
          <a:p>
            <a:pPr algn="r">
              <a:lnSpc>
                <a:spcPct val="110000"/>
              </a:lnSpc>
              <a:buNone/>
            </a:pPr>
            <a:r>
              <a:rPr lang="ar-DZ" sz="4000" b="1" dirty="0" smtClean="0">
                <a:solidFill>
                  <a:srgbClr val="FF0000"/>
                </a:solidFill>
              </a:rPr>
              <a:t>التعليمة:</a:t>
            </a:r>
            <a:r>
              <a:rPr lang="ar-DZ" sz="3600" b="1" dirty="0" smtClean="0">
                <a:solidFill>
                  <a:srgbClr val="FF0000"/>
                </a:solidFill>
              </a:rPr>
              <a:t> </a:t>
            </a:r>
            <a:r>
              <a:rPr lang="ar-DZ" b="1" dirty="0" smtClean="0"/>
              <a:t>إليك نص كفاءة ختامية ، أنتج على مستوى فوج مكون من 4 إلى 5 عناصر وضعية إدماج تنتمي إلى عائلة </a:t>
            </a:r>
          </a:p>
          <a:p>
            <a:pPr algn="r">
              <a:lnSpc>
                <a:spcPct val="110000"/>
              </a:lnSpc>
              <a:buNone/>
            </a:pPr>
            <a:r>
              <a:rPr lang="ar-DZ" b="1" dirty="0" smtClean="0"/>
              <a:t>وضعيات هذه الكفاءة. </a:t>
            </a:r>
          </a:p>
          <a:p>
            <a:pPr algn="r">
              <a:buNone/>
            </a:pPr>
            <a:r>
              <a:rPr lang="ar-DZ" sz="4000" b="1" dirty="0" smtClean="0">
                <a:solidFill>
                  <a:srgbClr val="FF0000"/>
                </a:solidFill>
              </a:rPr>
              <a:t>نص الكفاءة: </a:t>
            </a:r>
            <a:r>
              <a:rPr lang="ar-DZ" b="1" dirty="0" smtClean="0">
                <a:solidFill>
                  <a:srgbClr val="0070C0"/>
                </a:solidFill>
              </a:rPr>
              <a:t>في نهاية السنة أولى ثانوي ، وفي وضعية تواصل دالة ينتج المتعلم كتابيا نصا وصفيا أو حجاجيا. </a:t>
            </a:r>
            <a:r>
              <a:rPr lang="ar-DZ" b="1" dirty="0" smtClean="0"/>
              <a:t> </a:t>
            </a:r>
            <a:endParaRPr lang="fr-FR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 descr="emsc0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214282" y="214290"/>
            <a:ext cx="8715436" cy="6429420"/>
          </a:xfrm>
        </p:spPr>
        <p:txBody>
          <a:bodyPr/>
          <a:lstStyle/>
          <a:p>
            <a:pPr algn="r" rtl="1"/>
            <a:r>
              <a:rPr lang="ar-DZ" b="1" dirty="0" smtClean="0">
                <a:solidFill>
                  <a:srgbClr val="FF0000"/>
                </a:solidFill>
              </a:rPr>
              <a:t>الكفاءة المستهدفة</a:t>
            </a:r>
            <a:r>
              <a:rPr lang="ar-DZ" dirty="0" smtClean="0"/>
              <a:t>:  </a:t>
            </a:r>
            <a:r>
              <a:rPr lang="ar-DZ" b="1" dirty="0" smtClean="0">
                <a:solidFill>
                  <a:srgbClr val="00B050"/>
                </a:solidFill>
              </a:rPr>
              <a:t>في نهاية السنة أولى ثانوي ، وفي وضعية</a:t>
            </a:r>
            <a:r>
              <a:rPr lang="ar-DZ" b="1" dirty="0" smtClean="0"/>
              <a:t>             </a:t>
            </a:r>
            <a:r>
              <a:rPr lang="ar-DZ" b="1" dirty="0" smtClean="0">
                <a:solidFill>
                  <a:srgbClr val="00B050"/>
                </a:solidFill>
              </a:rPr>
              <a:t>تواصل دالة ينتج المتعلم كتابيا نصا وصفيا أو حجاجيا. </a:t>
            </a:r>
            <a:r>
              <a:rPr lang="ar-DZ" dirty="0" smtClean="0">
                <a:solidFill>
                  <a:srgbClr val="00B050"/>
                </a:solidFill>
              </a:rPr>
              <a:t> </a:t>
            </a:r>
          </a:p>
          <a:p>
            <a:pPr algn="r" rtl="1">
              <a:buNone/>
            </a:pPr>
            <a:r>
              <a:rPr lang="ar-DZ" dirty="0" smtClean="0">
                <a:solidFill>
                  <a:srgbClr val="00B050"/>
                </a:solidFill>
              </a:rPr>
              <a:t> </a:t>
            </a:r>
            <a:r>
              <a:rPr lang="ar-DZ" b="1" dirty="0" smtClean="0">
                <a:solidFill>
                  <a:srgbClr val="0070C0"/>
                </a:solidFill>
              </a:rPr>
              <a:t>نص الوضعية الإدماجية:</a:t>
            </a:r>
            <a:r>
              <a:rPr lang="ar-DZ" b="1" dirty="0" smtClean="0">
                <a:solidFill>
                  <a:srgbClr val="00B050"/>
                </a:solidFill>
              </a:rPr>
              <a:t>  </a:t>
            </a:r>
            <a:endParaRPr lang="fr-FR" b="1" dirty="0" smtClean="0">
              <a:solidFill>
                <a:srgbClr val="00B050"/>
              </a:solidFill>
            </a:endParaRPr>
          </a:p>
          <a:p>
            <a:pPr algn="r" rtl="1"/>
            <a:r>
              <a:rPr lang="ar-DZ" dirty="0" smtClean="0"/>
              <a:t>تنوي جمعية الحي تنظيم حملة تطوعية لتنظيف محيط الحي.</a:t>
            </a:r>
            <a:endParaRPr lang="fr-FR" dirty="0" smtClean="0"/>
          </a:p>
          <a:p>
            <a:pPr lvl="1" algn="r" rtl="1"/>
            <a:r>
              <a:rPr lang="ar-DZ" sz="3200" dirty="0" smtClean="0"/>
              <a:t>طلب منك رئيس الجمعية تحسيس زملائك بالمدرسة للمشاركة في الحملة التطوعية.</a:t>
            </a:r>
            <a:endParaRPr lang="fr-FR" sz="3200" dirty="0" smtClean="0"/>
          </a:p>
          <a:p>
            <a:pPr algn="r" rtl="1"/>
            <a:r>
              <a:rPr lang="ar-DZ" dirty="0" smtClean="0"/>
              <a:t>وجه نداء مكتوبا لا يتجاوز خمسة عشر سطرا تدعوهم فيه للمشاركة في الحملة التطوعية مبينا:</a:t>
            </a:r>
            <a:endParaRPr lang="fr-FR" dirty="0" smtClean="0"/>
          </a:p>
          <a:p>
            <a:pPr lvl="0" algn="r" rtl="1">
              <a:buFont typeface="Wingdings" pitchFamily="2" charset="2"/>
              <a:buChar char="ü"/>
            </a:pPr>
            <a:r>
              <a:rPr lang="ar-DZ" dirty="0" smtClean="0"/>
              <a:t>أهمية العمل التطوعي.</a:t>
            </a:r>
            <a:endParaRPr lang="fr-FR" dirty="0" smtClean="0"/>
          </a:p>
          <a:p>
            <a:pPr lvl="0" algn="r" rtl="1">
              <a:buFont typeface="Wingdings" pitchFamily="2" charset="2"/>
              <a:buChar char="ü"/>
            </a:pPr>
            <a:r>
              <a:rPr lang="ar-DZ" dirty="0" smtClean="0"/>
              <a:t>أهمية النظافة في المحافظة على جمال المحيط.</a:t>
            </a:r>
            <a:endParaRPr lang="fr-FR" dirty="0" smtClean="0"/>
          </a:p>
          <a:p>
            <a:pPr lvl="0" algn="r" rtl="1">
              <a:buFont typeface="Wingdings" pitchFamily="2" charset="2"/>
              <a:buChar char="ü"/>
            </a:pPr>
            <a:r>
              <a:rPr lang="ar-DZ" dirty="0" smtClean="0"/>
              <a:t>مساعدة مصالح البلدية في نظافة المدينة.      </a:t>
            </a:r>
            <a:endParaRPr lang="fr-FR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273</Words>
  <Application>Microsoft Office PowerPoint</Application>
  <PresentationFormat>Affichage à l'écran (4:3)</PresentationFormat>
  <Paragraphs>58</Paragraphs>
  <Slides>8</Slides>
  <Notes>0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8</vt:i4>
      </vt:variant>
    </vt:vector>
  </HeadingPairs>
  <TitlesOfParts>
    <vt:vector size="9" baseType="lpstr">
      <vt:lpstr>Office Theme</vt:lpstr>
      <vt:lpstr>التقويم وفق المقاربة بالكفاءات</vt:lpstr>
      <vt:lpstr>Diapositive 2</vt:lpstr>
      <vt:lpstr>Diapositive 3</vt:lpstr>
      <vt:lpstr>Diapositive 4</vt:lpstr>
      <vt:lpstr>Diapositive 5</vt:lpstr>
      <vt:lpstr>Diapositive 6</vt:lpstr>
      <vt:lpstr>Diapositive 7</vt:lpstr>
      <vt:lpstr>Diapositive 8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التقويم وفق المقاربة بالكفاءات</dc:title>
  <dc:creator>mahmoudi</dc:creator>
  <cp:lastModifiedBy>bleuxp</cp:lastModifiedBy>
  <cp:revision>2</cp:revision>
  <dcterms:created xsi:type="dcterms:W3CDTF">2011-03-12T07:00:51Z</dcterms:created>
  <dcterms:modified xsi:type="dcterms:W3CDTF">2013-10-27T07:43:11Z</dcterms:modified>
</cp:coreProperties>
</file>